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75"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80" r:id="rId24"/>
    <p:sldId id="281" r:id="rId25"/>
    <p:sldId id="278" r:id="rId26"/>
    <p:sldId id="282"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228805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B0193CC-6381-48A6-B645-D34B97D7281F}" type="datetimeFigureOut">
              <a:rPr lang="es-CO" smtClean="0"/>
              <a:t>17/09/2021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265679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175924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0382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27782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357512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420558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420501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82079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97162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304987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B0193CC-6381-48A6-B645-D34B97D7281F}" type="datetimeFigureOut">
              <a:rPr lang="es-CO" smtClean="0"/>
              <a:t>17/09/2021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258210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0193CC-6381-48A6-B645-D34B97D7281F}" type="datetimeFigureOut">
              <a:rPr lang="es-CO" smtClean="0"/>
              <a:t>17/09/2021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268546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3"/>
          <p:cNvSpPr>
            <a:spLocks noGrp="1"/>
          </p:cNvSpPr>
          <p:nvPr>
            <p:ph type="ftr" sz="quarter" idx="11"/>
          </p:nvPr>
        </p:nvSpPr>
        <p:spPr/>
        <p:txBody>
          <a:bodyPr/>
          <a:lstStyle/>
          <a:p>
            <a:endParaRPr lang="es-CO"/>
          </a:p>
        </p:txBody>
      </p:sp>
      <p:sp>
        <p:nvSpPr>
          <p:cNvPr id="6" name="Slide Number Placeholder 4"/>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130557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2"/>
          <p:cNvSpPr>
            <a:spLocks noGrp="1"/>
          </p:cNvSpPr>
          <p:nvPr>
            <p:ph type="ftr" sz="quarter" idx="11"/>
          </p:nvPr>
        </p:nvSpPr>
        <p:spPr/>
        <p:txBody>
          <a:bodyPr/>
          <a:lstStyle/>
          <a:p>
            <a:endParaRPr lang="es-CO"/>
          </a:p>
        </p:txBody>
      </p:sp>
      <p:sp>
        <p:nvSpPr>
          <p:cNvPr id="6" name="Slide Number Placeholder 3"/>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264862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9B0193CC-6381-48A6-B645-D34B97D7281F}" type="datetimeFigureOut">
              <a:rPr lang="es-CO" smtClean="0"/>
              <a:t>17/09/2021</a:t>
            </a:fld>
            <a:endParaRPr lang="es-CO"/>
          </a:p>
        </p:txBody>
      </p:sp>
      <p:sp>
        <p:nvSpPr>
          <p:cNvPr id="5" name="Footer Placeholder 5"/>
          <p:cNvSpPr>
            <a:spLocks noGrp="1"/>
          </p:cNvSpPr>
          <p:nvPr>
            <p:ph type="ftr" sz="quarter" idx="11"/>
          </p:nvPr>
        </p:nvSpPr>
        <p:spPr/>
        <p:txBody>
          <a:bodyPr/>
          <a:lstStyle/>
          <a:p>
            <a:endParaRPr lang="es-CO"/>
          </a:p>
        </p:txBody>
      </p:sp>
      <p:sp>
        <p:nvSpPr>
          <p:cNvPr id="6" name="Slide Number Placeholder 6"/>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349402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B0193CC-6381-48A6-B645-D34B97D7281F}" type="datetimeFigureOut">
              <a:rPr lang="es-CO" smtClean="0"/>
              <a:t>17/09/2021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31F0137-63B3-4019-A0D1-98D18E51DEA7}" type="slidenum">
              <a:rPr lang="es-CO" smtClean="0"/>
              <a:t>‹Nº›</a:t>
            </a:fld>
            <a:endParaRPr lang="es-CO"/>
          </a:p>
        </p:txBody>
      </p:sp>
    </p:spTree>
    <p:extLst>
      <p:ext uri="{BB962C8B-B14F-4D97-AF65-F5344CB8AC3E}">
        <p14:creationId xmlns:p14="http://schemas.microsoft.com/office/powerpoint/2010/main" val="288265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B0193CC-6381-48A6-B645-D34B97D7281F}" type="datetimeFigureOut">
              <a:rPr lang="es-CO" smtClean="0"/>
              <a:t>17/09/2021</a:t>
            </a:fld>
            <a:endParaRPr lang="es-C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O"/>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1F0137-63B3-4019-A0D1-98D18E51DEA7}" type="slidenum">
              <a:rPr lang="es-CO" smtClean="0"/>
              <a:t>‹Nº›</a:t>
            </a:fld>
            <a:endParaRPr lang="es-CO"/>
          </a:p>
        </p:txBody>
      </p:sp>
    </p:spTree>
    <p:extLst>
      <p:ext uri="{BB962C8B-B14F-4D97-AF65-F5344CB8AC3E}">
        <p14:creationId xmlns:p14="http://schemas.microsoft.com/office/powerpoint/2010/main" val="79890826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E92A8BB-07B9-40DB-984F-2CB1A2535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2CDDB745-6C26-4B79-9EF2-08E3E4AB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54" name="Freeform 16">
            <a:extLst>
              <a:ext uri="{FF2B5EF4-FFF2-40B4-BE49-F238E27FC236}">
                <a16:creationId xmlns:a16="http://schemas.microsoft.com/office/drawing/2014/main" id="{80B3FE6C-0A59-4114-88CB-3C3172D6A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2050" name="Picture 2" descr="Universidad Pedagógica Nacional · Colombia">
            <a:extLst>
              <a:ext uri="{FF2B5EF4-FFF2-40B4-BE49-F238E27FC236}">
                <a16:creationId xmlns:a16="http://schemas.microsoft.com/office/drawing/2014/main" id="{2EB42B13-4985-4B4D-B0F3-5ED96CCAAF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3950" y="1088584"/>
            <a:ext cx="5264490" cy="13639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55" name="Freeform: Shape 76">
            <a:extLst>
              <a:ext uri="{FF2B5EF4-FFF2-40B4-BE49-F238E27FC236}">
                <a16:creationId xmlns:a16="http://schemas.microsoft.com/office/drawing/2014/main" id="{DDA3A238-516A-4076-B3C2-230D91350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36999"/>
            <a:ext cx="12191696" cy="3721001"/>
          </a:xfrm>
          <a:custGeom>
            <a:avLst/>
            <a:gdLst>
              <a:gd name="connsiteX0" fmla="*/ 1 w 12191696"/>
              <a:gd name="connsiteY0" fmla="*/ 0 h 3721001"/>
              <a:gd name="connsiteX1" fmla="*/ 71932 w 12191696"/>
              <a:gd name="connsiteY1" fmla="*/ 12261 h 3721001"/>
              <a:gd name="connsiteX2" fmla="*/ 282849 w 12191696"/>
              <a:gd name="connsiteY2" fmla="*/ 48342 h 3721001"/>
              <a:gd name="connsiteX3" fmla="*/ 436464 w 12191696"/>
              <a:gd name="connsiteY3" fmla="*/ 73565 h 3721001"/>
              <a:gd name="connsiteX4" fmla="*/ 619339 w 12191696"/>
              <a:gd name="connsiteY4" fmla="*/ 100188 h 3721001"/>
              <a:gd name="connsiteX5" fmla="*/ 836351 w 12191696"/>
              <a:gd name="connsiteY5" fmla="*/ 132066 h 3721001"/>
              <a:gd name="connsiteX6" fmla="*/ 1076528 w 12191696"/>
              <a:gd name="connsiteY6" fmla="*/ 165696 h 3721001"/>
              <a:gd name="connsiteX7" fmla="*/ 1347183 w 12191696"/>
              <a:gd name="connsiteY7" fmla="*/ 201077 h 3721001"/>
              <a:gd name="connsiteX8" fmla="*/ 1642223 w 12191696"/>
              <a:gd name="connsiteY8" fmla="*/ 238560 h 3721001"/>
              <a:gd name="connsiteX9" fmla="*/ 1962864 w 12191696"/>
              <a:gd name="connsiteY9" fmla="*/ 276043 h 3721001"/>
              <a:gd name="connsiteX10" fmla="*/ 2304232 w 12191696"/>
              <a:gd name="connsiteY10" fmla="*/ 314226 h 3721001"/>
              <a:gd name="connsiteX11" fmla="*/ 2672421 w 12191696"/>
              <a:gd name="connsiteY11" fmla="*/ 349608 h 3721001"/>
              <a:gd name="connsiteX12" fmla="*/ 3057678 w 12191696"/>
              <a:gd name="connsiteY12" fmla="*/ 383588 h 3721001"/>
              <a:gd name="connsiteX13" fmla="*/ 3464881 w 12191696"/>
              <a:gd name="connsiteY13" fmla="*/ 414415 h 3721001"/>
              <a:gd name="connsiteX14" fmla="*/ 3889152 w 12191696"/>
              <a:gd name="connsiteY14" fmla="*/ 443841 h 3721001"/>
              <a:gd name="connsiteX15" fmla="*/ 4331710 w 12191696"/>
              <a:gd name="connsiteY15" fmla="*/ 471515 h 3721001"/>
              <a:gd name="connsiteX16" fmla="*/ 4558476 w 12191696"/>
              <a:gd name="connsiteY16" fmla="*/ 481324 h 3721001"/>
              <a:gd name="connsiteX17" fmla="*/ 4790118 w 12191696"/>
              <a:gd name="connsiteY17" fmla="*/ 492183 h 3721001"/>
              <a:gd name="connsiteX18" fmla="*/ 5025418 w 12191696"/>
              <a:gd name="connsiteY18" fmla="*/ 502342 h 3721001"/>
              <a:gd name="connsiteX19" fmla="*/ 5261937 w 12191696"/>
              <a:gd name="connsiteY19" fmla="*/ 508998 h 3721001"/>
              <a:gd name="connsiteX20" fmla="*/ 5503333 w 12191696"/>
              <a:gd name="connsiteY20" fmla="*/ 514953 h 3721001"/>
              <a:gd name="connsiteX21" fmla="*/ 5747166 w 12191696"/>
              <a:gd name="connsiteY21" fmla="*/ 521259 h 3721001"/>
              <a:gd name="connsiteX22" fmla="*/ 5995877 w 12191696"/>
              <a:gd name="connsiteY22" fmla="*/ 525462 h 3721001"/>
              <a:gd name="connsiteX23" fmla="*/ 6247026 w 12191696"/>
              <a:gd name="connsiteY23" fmla="*/ 525462 h 3721001"/>
              <a:gd name="connsiteX24" fmla="*/ 6500613 w 12191696"/>
              <a:gd name="connsiteY24" fmla="*/ 527564 h 3721001"/>
              <a:gd name="connsiteX25" fmla="*/ 6756639 w 12191696"/>
              <a:gd name="connsiteY25" fmla="*/ 525462 h 3721001"/>
              <a:gd name="connsiteX26" fmla="*/ 7016322 w 12191696"/>
              <a:gd name="connsiteY26" fmla="*/ 521259 h 3721001"/>
              <a:gd name="connsiteX27" fmla="*/ 7276005 w 12191696"/>
              <a:gd name="connsiteY27" fmla="*/ 517405 h 3721001"/>
              <a:gd name="connsiteX28" fmla="*/ 7539345 w 12191696"/>
              <a:gd name="connsiteY28" fmla="*/ 508998 h 3721001"/>
              <a:gd name="connsiteX29" fmla="*/ 7805124 w 12191696"/>
              <a:gd name="connsiteY29" fmla="*/ 500240 h 3721001"/>
              <a:gd name="connsiteX30" fmla="*/ 8070903 w 12191696"/>
              <a:gd name="connsiteY30" fmla="*/ 490081 h 3721001"/>
              <a:gd name="connsiteX31" fmla="*/ 8339121 w 12191696"/>
              <a:gd name="connsiteY31" fmla="*/ 475719 h 3721001"/>
              <a:gd name="connsiteX32" fmla="*/ 8609776 w 12191696"/>
              <a:gd name="connsiteY32" fmla="*/ 458554 h 3721001"/>
              <a:gd name="connsiteX33" fmla="*/ 8881651 w 12191696"/>
              <a:gd name="connsiteY33" fmla="*/ 442089 h 3721001"/>
              <a:gd name="connsiteX34" fmla="*/ 9153526 w 12191696"/>
              <a:gd name="connsiteY34" fmla="*/ 421071 h 3721001"/>
              <a:gd name="connsiteX35" fmla="*/ 9429058 w 12191696"/>
              <a:gd name="connsiteY35" fmla="*/ 395848 h 3721001"/>
              <a:gd name="connsiteX36" fmla="*/ 9700933 w 12191696"/>
              <a:gd name="connsiteY36" fmla="*/ 370626 h 3721001"/>
              <a:gd name="connsiteX37" fmla="*/ 9977684 w 12191696"/>
              <a:gd name="connsiteY37" fmla="*/ 341551 h 3721001"/>
              <a:gd name="connsiteX38" fmla="*/ 10255655 w 12191696"/>
              <a:gd name="connsiteY38" fmla="*/ 309672 h 3721001"/>
              <a:gd name="connsiteX39" fmla="*/ 10529968 w 12191696"/>
              <a:gd name="connsiteY39" fmla="*/ 276043 h 3721001"/>
              <a:gd name="connsiteX40" fmla="*/ 10807939 w 12191696"/>
              <a:gd name="connsiteY40" fmla="*/ 236808 h 3721001"/>
              <a:gd name="connsiteX41" fmla="*/ 11084690 w 12191696"/>
              <a:gd name="connsiteY41" fmla="*/ 194771 h 3721001"/>
              <a:gd name="connsiteX42" fmla="*/ 11362661 w 12191696"/>
              <a:gd name="connsiteY42" fmla="*/ 153085 h 3721001"/>
              <a:gd name="connsiteX43" fmla="*/ 11639412 w 12191696"/>
              <a:gd name="connsiteY43" fmla="*/ 104392 h 3721001"/>
              <a:gd name="connsiteX44" fmla="*/ 11914945 w 12191696"/>
              <a:gd name="connsiteY44" fmla="*/ 54648 h 3721001"/>
              <a:gd name="connsiteX45" fmla="*/ 12191696 w 12191696"/>
              <a:gd name="connsiteY45" fmla="*/ 2452 h 3721001"/>
              <a:gd name="connsiteX46" fmla="*/ 12191696 w 12191696"/>
              <a:gd name="connsiteY46" fmla="*/ 2802467 h 3721001"/>
              <a:gd name="connsiteX47" fmla="*/ 12191695 w 12191696"/>
              <a:gd name="connsiteY47" fmla="*/ 2802467 h 3721001"/>
              <a:gd name="connsiteX48" fmla="*/ 12191695 w 12191696"/>
              <a:gd name="connsiteY48" fmla="*/ 3721001 h 3721001"/>
              <a:gd name="connsiteX49" fmla="*/ 0 w 12191696"/>
              <a:gd name="connsiteY49" fmla="*/ 3721001 h 3721001"/>
              <a:gd name="connsiteX50" fmla="*/ 0 w 12191696"/>
              <a:gd name="connsiteY50" fmla="*/ 2233825 h 3721001"/>
              <a:gd name="connsiteX51" fmla="*/ 1 w 12191696"/>
              <a:gd name="connsiteY51" fmla="*/ 2233825 h 37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721001">
                <a:moveTo>
                  <a:pt x="1" y="0"/>
                </a:moveTo>
                <a:lnTo>
                  <a:pt x="71932" y="12261"/>
                </a:lnTo>
                <a:lnTo>
                  <a:pt x="282849"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4"/>
                </a:lnTo>
                <a:lnTo>
                  <a:pt x="8881651" y="442089"/>
                </a:lnTo>
                <a:lnTo>
                  <a:pt x="9153526" y="421071"/>
                </a:lnTo>
                <a:lnTo>
                  <a:pt x="9429058" y="395848"/>
                </a:lnTo>
                <a:lnTo>
                  <a:pt x="9700933" y="370626"/>
                </a:lnTo>
                <a:lnTo>
                  <a:pt x="9977684" y="341551"/>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802467"/>
                </a:lnTo>
                <a:lnTo>
                  <a:pt x="12191695" y="2802467"/>
                </a:lnTo>
                <a:lnTo>
                  <a:pt x="12191695" y="3721001"/>
                </a:lnTo>
                <a:lnTo>
                  <a:pt x="0" y="3721001"/>
                </a:lnTo>
                <a:lnTo>
                  <a:pt x="0" y="2233825"/>
                </a:lnTo>
                <a:lnTo>
                  <a:pt x="1" y="2233825"/>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80B8366-0A71-4932-A4B4-174644D35502}"/>
              </a:ext>
            </a:extLst>
          </p:cNvPr>
          <p:cNvSpPr>
            <a:spLocks noGrp="1"/>
          </p:cNvSpPr>
          <p:nvPr>
            <p:ph type="ctrTitle"/>
          </p:nvPr>
        </p:nvSpPr>
        <p:spPr>
          <a:xfrm>
            <a:off x="636915" y="3928983"/>
            <a:ext cx="9182945" cy="1793390"/>
          </a:xfrm>
        </p:spPr>
        <p:txBody>
          <a:bodyPr>
            <a:normAutofit/>
          </a:bodyPr>
          <a:lstStyle/>
          <a:p>
            <a:r>
              <a:rPr lang="es-CO" sz="6100">
                <a:solidFill>
                  <a:srgbClr val="EBEBEB"/>
                </a:solidFill>
              </a:rPr>
              <a:t>Supervisión Contractual</a:t>
            </a:r>
          </a:p>
        </p:txBody>
      </p:sp>
      <p:sp>
        <p:nvSpPr>
          <p:cNvPr id="3" name="Subtítulo 2">
            <a:extLst>
              <a:ext uri="{FF2B5EF4-FFF2-40B4-BE49-F238E27FC236}">
                <a16:creationId xmlns:a16="http://schemas.microsoft.com/office/drawing/2014/main" id="{6A49BC65-6821-48DD-8540-166CCFEDB851}"/>
              </a:ext>
            </a:extLst>
          </p:cNvPr>
          <p:cNvSpPr>
            <a:spLocks noGrp="1"/>
          </p:cNvSpPr>
          <p:nvPr>
            <p:ph type="subTitle" idx="1"/>
          </p:nvPr>
        </p:nvSpPr>
        <p:spPr>
          <a:xfrm>
            <a:off x="636916" y="5722374"/>
            <a:ext cx="9182944" cy="487924"/>
          </a:xfrm>
        </p:spPr>
        <p:txBody>
          <a:bodyPr>
            <a:normAutofit/>
          </a:bodyPr>
          <a:lstStyle/>
          <a:p>
            <a:r>
              <a:rPr lang="es-CO">
                <a:solidFill>
                  <a:schemeClr val="tx2">
                    <a:lumMod val="40000"/>
                    <a:lumOff val="60000"/>
                  </a:schemeClr>
                </a:solidFill>
              </a:rPr>
              <a:t>Oficina jurídica – universidad pedagógica nacional</a:t>
            </a:r>
          </a:p>
        </p:txBody>
      </p:sp>
    </p:spTree>
    <p:extLst>
      <p:ext uri="{BB962C8B-B14F-4D97-AF65-F5344CB8AC3E}">
        <p14:creationId xmlns:p14="http://schemas.microsoft.com/office/powerpoint/2010/main" val="395648293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91CD48-1F2D-4B65-858A-CABCA05977CC}"/>
              </a:ext>
            </a:extLst>
          </p:cNvPr>
          <p:cNvSpPr>
            <a:spLocks noGrp="1"/>
          </p:cNvSpPr>
          <p:nvPr>
            <p:ph type="title"/>
          </p:nvPr>
        </p:nvSpPr>
        <p:spPr/>
        <p:txBody>
          <a:bodyPr/>
          <a:lstStyle/>
          <a:p>
            <a:pPr algn="ctr"/>
            <a:r>
              <a:rPr lang="es-CO" dirty="0"/>
              <a:t>Designación de la supervisión</a:t>
            </a:r>
          </a:p>
        </p:txBody>
      </p:sp>
      <p:sp>
        <p:nvSpPr>
          <p:cNvPr id="3" name="Marcador de contenido 2">
            <a:extLst>
              <a:ext uri="{FF2B5EF4-FFF2-40B4-BE49-F238E27FC236}">
                <a16:creationId xmlns:a16="http://schemas.microsoft.com/office/drawing/2014/main" id="{D67F5582-7E5A-4C82-BD73-6BEA73D80854}"/>
              </a:ext>
            </a:extLst>
          </p:cNvPr>
          <p:cNvSpPr>
            <a:spLocks noGrp="1"/>
          </p:cNvSpPr>
          <p:nvPr>
            <p:ph idx="1"/>
          </p:nvPr>
        </p:nvSpPr>
        <p:spPr/>
        <p:txBody>
          <a:bodyPr>
            <a:normAutofit lnSpcReduction="10000"/>
          </a:bodyPr>
          <a:lstStyle/>
          <a:p>
            <a:pPr algn="just"/>
            <a:r>
              <a:rPr lang="es-CO" dirty="0"/>
              <a:t>Debe ser efectuada a más tardar en a fecha en la que se adjudique el contrato o se asigne en los casos de contrataciones directas.</a:t>
            </a:r>
          </a:p>
          <a:p>
            <a:pPr algn="just"/>
            <a:r>
              <a:rPr lang="es-CO" dirty="0"/>
              <a:t>La designación no requiere que el manual de funciones establezca expresamente la función de supervisar contratos.</a:t>
            </a:r>
          </a:p>
          <a:p>
            <a:pPr algn="just"/>
            <a:r>
              <a:rPr lang="es-CO" dirty="0"/>
              <a:t>La comunicación de la designación debe ser escrita (física o electrónica) y debe reposar en el expediente del contrato.</a:t>
            </a:r>
          </a:p>
          <a:p>
            <a:pPr algn="just"/>
            <a:r>
              <a:rPr lang="es-CO" dirty="0"/>
              <a:t>Cuando la designación de haga directamente en el contrato, debe enviarse copia del mismo al funcionario designado informando que va a ser supervisor.</a:t>
            </a:r>
          </a:p>
          <a:p>
            <a:pPr algn="just"/>
            <a:r>
              <a:rPr lang="es-CO" dirty="0"/>
              <a:t>Cuando no se haga designación del supervisor, la responsabilidad de la vigilancia y control de la ejecución del contrato la tendrá el ordenador del gasto.</a:t>
            </a:r>
          </a:p>
        </p:txBody>
      </p:sp>
    </p:spTree>
    <p:extLst>
      <p:ext uri="{BB962C8B-B14F-4D97-AF65-F5344CB8AC3E}">
        <p14:creationId xmlns:p14="http://schemas.microsoft.com/office/powerpoint/2010/main" val="359546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D42ABA-4A6D-4EE8-8965-E63CDCC307BB}"/>
              </a:ext>
            </a:extLst>
          </p:cNvPr>
          <p:cNvSpPr>
            <a:spLocks noGrp="1"/>
          </p:cNvSpPr>
          <p:nvPr>
            <p:ph type="title"/>
          </p:nvPr>
        </p:nvSpPr>
        <p:spPr>
          <a:xfrm>
            <a:off x="5411931" y="452718"/>
            <a:ext cx="4638903" cy="1400530"/>
          </a:xfrm>
        </p:spPr>
        <p:txBody>
          <a:bodyPr>
            <a:normAutofit/>
          </a:bodyPr>
          <a:lstStyle/>
          <a:p>
            <a:endParaRPr lang="es-CO"/>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6" descr="Atención por favor. tablero de mano. | Vector Premium">
            <a:extLst>
              <a:ext uri="{FF2B5EF4-FFF2-40B4-BE49-F238E27FC236}">
                <a16:creationId xmlns:a16="http://schemas.microsoft.com/office/drawing/2014/main" id="{89EE4844-36C8-4AF4-BD89-E2E767BBA8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58" r="26019"/>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3A4D47EB-DD8B-4865-8D2E-2523556A61D5}"/>
              </a:ext>
            </a:extLst>
          </p:cNvPr>
          <p:cNvSpPr>
            <a:spLocks noGrp="1"/>
          </p:cNvSpPr>
          <p:nvPr>
            <p:ph idx="1"/>
          </p:nvPr>
        </p:nvSpPr>
        <p:spPr>
          <a:xfrm>
            <a:off x="5410950" y="2052918"/>
            <a:ext cx="4638903" cy="4195481"/>
          </a:xfrm>
        </p:spPr>
        <p:txBody>
          <a:bodyPr>
            <a:normAutofit/>
          </a:bodyPr>
          <a:lstStyle/>
          <a:p>
            <a:pPr algn="just"/>
            <a:r>
              <a:rPr lang="es-CO" dirty="0"/>
              <a:t>NI EL SUPERVISOR NI EL INTERVENTOR PODRÁN REALIZAR DE MANERA DIRECTA MODIFICACIONES A LOS CONTRATOS; TODAS AQUELLAS QUE SE REQUIERAN DEBEN SER SUSCRITAS POR EL ORDENADOR DEL GASTO. (Artículo 46, Estatuto de Contratación)</a:t>
            </a:r>
          </a:p>
        </p:txBody>
      </p:sp>
    </p:spTree>
    <p:extLst>
      <p:ext uri="{BB962C8B-B14F-4D97-AF65-F5344CB8AC3E}">
        <p14:creationId xmlns:p14="http://schemas.microsoft.com/office/powerpoint/2010/main" val="187515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AF358-32B3-4B41-8BAE-8814E456B90F}"/>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DB1B30D-1F11-4FFE-B60F-F23F81DEADEE}"/>
              </a:ext>
            </a:extLst>
          </p:cNvPr>
          <p:cNvSpPr>
            <a:spLocks noGrp="1"/>
          </p:cNvSpPr>
          <p:nvPr>
            <p:ph idx="1"/>
          </p:nvPr>
        </p:nvSpPr>
        <p:spPr/>
        <p:txBody>
          <a:bodyPr/>
          <a:lstStyle/>
          <a:p>
            <a:pPr algn="just"/>
            <a:r>
              <a:rPr lang="es-CO" dirty="0"/>
              <a:t>Supervisión de los Contratos Derivados. La supervisión podrá ser ejercida por el Coordinador o Director del Proyecto o quien cumpla esta función en relación con el contrato suscrito por la Universidad del cual se desprenden los contratos derivados. (Parágrafo, artículo 46, Estatuto de Contratación)</a:t>
            </a:r>
          </a:p>
        </p:txBody>
      </p:sp>
    </p:spTree>
    <p:extLst>
      <p:ext uri="{BB962C8B-B14F-4D97-AF65-F5344CB8AC3E}">
        <p14:creationId xmlns:p14="http://schemas.microsoft.com/office/powerpoint/2010/main" val="344596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A5EE6-E046-44A6-A69E-76A04094A930}"/>
              </a:ext>
            </a:extLst>
          </p:cNvPr>
          <p:cNvSpPr>
            <a:spLocks noGrp="1"/>
          </p:cNvSpPr>
          <p:nvPr>
            <p:ph type="title"/>
          </p:nvPr>
        </p:nvSpPr>
        <p:spPr/>
        <p:txBody>
          <a:bodyPr/>
          <a:lstStyle/>
          <a:p>
            <a:pPr algn="ctr"/>
            <a:r>
              <a:rPr lang="es-CO" dirty="0"/>
              <a:t>OBLIGACIONES DEL SUPERVISOR</a:t>
            </a:r>
            <a:br>
              <a:rPr lang="es-CO" dirty="0"/>
            </a:br>
            <a:r>
              <a:rPr lang="es-CO" sz="2400" dirty="0"/>
              <a:t>(Artículo 47. Estatuto de Contratación)</a:t>
            </a:r>
          </a:p>
        </p:txBody>
      </p:sp>
      <p:sp>
        <p:nvSpPr>
          <p:cNvPr id="3" name="Marcador de contenido 2">
            <a:extLst>
              <a:ext uri="{FF2B5EF4-FFF2-40B4-BE49-F238E27FC236}">
                <a16:creationId xmlns:a16="http://schemas.microsoft.com/office/drawing/2014/main" id="{48FDA161-AE96-479D-878A-3361F25B120D}"/>
              </a:ext>
            </a:extLst>
          </p:cNvPr>
          <p:cNvSpPr>
            <a:spLocks noGrp="1"/>
          </p:cNvSpPr>
          <p:nvPr>
            <p:ph idx="1"/>
          </p:nvPr>
        </p:nvSpPr>
        <p:spPr/>
        <p:txBody>
          <a:bodyPr>
            <a:normAutofit fontScale="92500" lnSpcReduction="20000"/>
          </a:bodyPr>
          <a:lstStyle/>
          <a:p>
            <a:r>
              <a:rPr lang="es-CO" dirty="0"/>
              <a:t>OBLIGACIONES GENERALES</a:t>
            </a:r>
          </a:p>
          <a:p>
            <a:endParaRPr lang="es-CO" dirty="0"/>
          </a:p>
          <a:p>
            <a:r>
              <a:rPr lang="es-CO" dirty="0"/>
              <a:t>1. DE VIGILANCIA Y CONTROL RESPECTO DEL CUMPLIMIENTO CONTRACTUAL.</a:t>
            </a:r>
          </a:p>
          <a:p>
            <a:r>
              <a:rPr lang="es-CO" dirty="0"/>
              <a:t>2. RESPECTO AL SEGUIMIENTO TÉCNICO</a:t>
            </a:r>
          </a:p>
          <a:p>
            <a:r>
              <a:rPr lang="es-CO" dirty="0"/>
              <a:t>3. PARA EL SEGUIMIENTO ADMINISTRATIVO</a:t>
            </a:r>
          </a:p>
          <a:p>
            <a:r>
              <a:rPr lang="es-CO" dirty="0"/>
              <a:t>4. PARA EL SEGUIMIENTO JURÍDICO </a:t>
            </a:r>
          </a:p>
          <a:p>
            <a:r>
              <a:rPr lang="es-CO" dirty="0"/>
              <a:t>5. PARA EL SEGUIMIENTO FINANCIERO Y CONTABLE</a:t>
            </a:r>
          </a:p>
          <a:p>
            <a:endParaRPr lang="es-CO" dirty="0"/>
          </a:p>
          <a:p>
            <a:r>
              <a:rPr lang="es-CO" dirty="0"/>
              <a:t>OBLIGACIONES PREVISTAS EN EL ESTATUTO DE PRESUPUESTO DE LA UNIVERSIDAD.</a:t>
            </a:r>
          </a:p>
          <a:p>
            <a:r>
              <a:rPr lang="es-CO" dirty="0"/>
              <a:t>OTRAS QUE LE SEAN ASIGNADAS.</a:t>
            </a:r>
          </a:p>
        </p:txBody>
      </p:sp>
    </p:spTree>
    <p:extLst>
      <p:ext uri="{BB962C8B-B14F-4D97-AF65-F5344CB8AC3E}">
        <p14:creationId xmlns:p14="http://schemas.microsoft.com/office/powerpoint/2010/main" val="375004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D979E-35F9-40E1-A8B1-6D24C2FEAE73}"/>
              </a:ext>
            </a:extLst>
          </p:cNvPr>
          <p:cNvSpPr>
            <a:spLocks noGrp="1"/>
          </p:cNvSpPr>
          <p:nvPr>
            <p:ph type="title"/>
          </p:nvPr>
        </p:nvSpPr>
        <p:spPr/>
        <p:txBody>
          <a:bodyPr/>
          <a:lstStyle/>
          <a:p>
            <a:pPr algn="ctr"/>
            <a:r>
              <a:rPr lang="es-CO" sz="4000" dirty="0"/>
              <a:t>OBLIGACIONES GENERALES</a:t>
            </a:r>
            <a:br>
              <a:rPr lang="es-CO" sz="2800" dirty="0"/>
            </a:br>
            <a:br>
              <a:rPr lang="es-CO" sz="2800" dirty="0"/>
            </a:br>
            <a:r>
              <a:rPr lang="es-CO" sz="2400" dirty="0"/>
              <a:t>Obligaciones de vigilancia y control respecto del cumplimiento contractual</a:t>
            </a:r>
          </a:p>
        </p:txBody>
      </p:sp>
      <p:sp>
        <p:nvSpPr>
          <p:cNvPr id="3" name="Marcador de contenido 2">
            <a:extLst>
              <a:ext uri="{FF2B5EF4-FFF2-40B4-BE49-F238E27FC236}">
                <a16:creationId xmlns:a16="http://schemas.microsoft.com/office/drawing/2014/main" id="{1619378F-8DB6-45D4-9516-3C20E4498AEF}"/>
              </a:ext>
            </a:extLst>
          </p:cNvPr>
          <p:cNvSpPr>
            <a:spLocks noGrp="1"/>
          </p:cNvSpPr>
          <p:nvPr>
            <p:ph idx="1"/>
          </p:nvPr>
        </p:nvSpPr>
        <p:spPr>
          <a:xfrm>
            <a:off x="1104293" y="2662519"/>
            <a:ext cx="8946541" cy="4195481"/>
          </a:xfrm>
        </p:spPr>
        <p:txBody>
          <a:bodyPr>
            <a:normAutofit lnSpcReduction="10000"/>
          </a:bodyPr>
          <a:lstStyle/>
          <a:p>
            <a:pPr algn="just"/>
            <a:r>
              <a:rPr lang="es-CO" i="1" dirty="0"/>
              <a:t>A) Tener pleno conocimiento de los Términos de Referencia, de la propuesta seleccionada y del contrato.</a:t>
            </a:r>
          </a:p>
          <a:p>
            <a:pPr algn="just"/>
            <a:r>
              <a:rPr lang="es-CO" i="1" dirty="0"/>
              <a:t>B) Representar a la Universidad ante el contratista.</a:t>
            </a:r>
          </a:p>
          <a:p>
            <a:pPr algn="just"/>
            <a:r>
              <a:rPr lang="es-CO" i="1" dirty="0"/>
              <a:t>C) Efectuar requerimientos escritos.</a:t>
            </a:r>
          </a:p>
          <a:p>
            <a:pPr algn="just"/>
            <a:r>
              <a:rPr lang="es-CO" i="1" dirty="0"/>
              <a:t>D) Llevar un reporte periódico y escrito de las actuaciones. (Archivo documental)</a:t>
            </a:r>
          </a:p>
          <a:p>
            <a:pPr algn="just"/>
            <a:r>
              <a:rPr lang="es-CO" i="1" dirty="0"/>
              <a:t>E) Preparar y suscribir las actas que se requieran. (Darles trámite pertinente)</a:t>
            </a:r>
          </a:p>
          <a:p>
            <a:pPr algn="just"/>
            <a:r>
              <a:rPr lang="es-CO" i="1" dirty="0"/>
              <a:t>F) Acompañar a las partes  en la búsqueda de soluciones.</a:t>
            </a:r>
          </a:p>
          <a:p>
            <a:pPr algn="just"/>
            <a:r>
              <a:rPr lang="es-CO" i="1" dirty="0"/>
              <a:t>G) Realizar el recibo parcial y definitivo y suscribir el acta correspondiente.</a:t>
            </a:r>
          </a:p>
        </p:txBody>
      </p:sp>
    </p:spTree>
    <p:extLst>
      <p:ext uri="{BB962C8B-B14F-4D97-AF65-F5344CB8AC3E}">
        <p14:creationId xmlns:p14="http://schemas.microsoft.com/office/powerpoint/2010/main" val="352097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05945-F272-465F-99F0-D983819DF541}"/>
              </a:ext>
            </a:extLst>
          </p:cNvPr>
          <p:cNvSpPr>
            <a:spLocks noGrp="1"/>
          </p:cNvSpPr>
          <p:nvPr>
            <p:ph type="title"/>
          </p:nvPr>
        </p:nvSpPr>
        <p:spPr/>
        <p:txBody>
          <a:bodyPr/>
          <a:lstStyle/>
          <a:p>
            <a:pPr algn="ctr"/>
            <a:r>
              <a:rPr lang="es-CO" dirty="0"/>
              <a:t>Obligaciones respecto al seguimiento técnico</a:t>
            </a:r>
            <a:br>
              <a:rPr lang="es-CO" dirty="0"/>
            </a:br>
            <a:br>
              <a:rPr lang="es-CO" dirty="0"/>
            </a:br>
            <a:endParaRPr lang="es-CO" dirty="0"/>
          </a:p>
        </p:txBody>
      </p:sp>
      <p:sp>
        <p:nvSpPr>
          <p:cNvPr id="3" name="Marcador de contenido 2">
            <a:extLst>
              <a:ext uri="{FF2B5EF4-FFF2-40B4-BE49-F238E27FC236}">
                <a16:creationId xmlns:a16="http://schemas.microsoft.com/office/drawing/2014/main" id="{400E5F45-F245-4870-913A-5879BE3AD9AC}"/>
              </a:ext>
            </a:extLst>
          </p:cNvPr>
          <p:cNvSpPr>
            <a:spLocks noGrp="1"/>
          </p:cNvSpPr>
          <p:nvPr>
            <p:ph idx="1"/>
          </p:nvPr>
        </p:nvSpPr>
        <p:spPr/>
        <p:txBody>
          <a:bodyPr/>
          <a:lstStyle/>
          <a:p>
            <a:r>
              <a:rPr lang="es-CO" dirty="0"/>
              <a:t>A) Plan de manejo e inversión del anticipo pactado.</a:t>
            </a:r>
          </a:p>
          <a:p>
            <a:pPr algn="just"/>
            <a:r>
              <a:rPr lang="es-CO" dirty="0"/>
              <a:t>B) Brindar su concepto y recomendaciones sobre la necesidad y las razones para dar lugar a una adición, prórroga, modificación, cesión, suspensión y reanudación de un contrato.</a:t>
            </a:r>
          </a:p>
          <a:p>
            <a:pPr algn="just"/>
            <a:r>
              <a:rPr lang="es-CO" dirty="0"/>
              <a:t>C) Verificar calidad, especificaciones y características.</a:t>
            </a:r>
          </a:p>
          <a:p>
            <a:pPr algn="just"/>
            <a:r>
              <a:rPr lang="es-CO" dirty="0"/>
              <a:t>D) Verificar cumplimiento de los cronogramas.</a:t>
            </a:r>
          </a:p>
          <a:p>
            <a:pPr algn="just"/>
            <a:r>
              <a:rPr lang="es-CO" dirty="0"/>
              <a:t>E) Presentar informes escritos sobre inconvenientes.</a:t>
            </a:r>
          </a:p>
          <a:p>
            <a:pPr algn="just"/>
            <a:r>
              <a:rPr lang="es-CO" dirty="0"/>
              <a:t>F) Suscribir acta de recibo parcial y/o definitivo de la obra.</a:t>
            </a:r>
          </a:p>
          <a:p>
            <a:pPr algn="just"/>
            <a:r>
              <a:rPr lang="es-CO" dirty="0"/>
              <a:t>G) Elaborar y presentar informes escritos que le sean requeridos.</a:t>
            </a:r>
          </a:p>
        </p:txBody>
      </p:sp>
    </p:spTree>
    <p:extLst>
      <p:ext uri="{BB962C8B-B14F-4D97-AF65-F5344CB8AC3E}">
        <p14:creationId xmlns:p14="http://schemas.microsoft.com/office/powerpoint/2010/main" val="425565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8605A-AC49-4CCF-B10B-45EDD5F24C8C}"/>
              </a:ext>
            </a:extLst>
          </p:cNvPr>
          <p:cNvSpPr>
            <a:spLocks noGrp="1"/>
          </p:cNvSpPr>
          <p:nvPr>
            <p:ph type="title"/>
          </p:nvPr>
        </p:nvSpPr>
        <p:spPr/>
        <p:txBody>
          <a:bodyPr/>
          <a:lstStyle/>
          <a:p>
            <a:pPr algn="ctr"/>
            <a:r>
              <a:rPr lang="es-CO" dirty="0"/>
              <a:t>Obligaciones para el seguimiento administrativo</a:t>
            </a:r>
          </a:p>
        </p:txBody>
      </p:sp>
      <p:sp>
        <p:nvSpPr>
          <p:cNvPr id="3" name="Marcador de contenido 2">
            <a:extLst>
              <a:ext uri="{FF2B5EF4-FFF2-40B4-BE49-F238E27FC236}">
                <a16:creationId xmlns:a16="http://schemas.microsoft.com/office/drawing/2014/main" id="{F04D7357-0DAA-4DDA-A43F-A112267FD818}"/>
              </a:ext>
            </a:extLst>
          </p:cNvPr>
          <p:cNvSpPr>
            <a:spLocks noGrp="1"/>
          </p:cNvSpPr>
          <p:nvPr>
            <p:ph idx="1"/>
          </p:nvPr>
        </p:nvSpPr>
        <p:spPr/>
        <p:txBody>
          <a:bodyPr/>
          <a:lstStyle/>
          <a:p>
            <a:pPr algn="just"/>
            <a:r>
              <a:rPr lang="es-CO" dirty="0"/>
              <a:t>A) Tramitar ante la Universidad la respuesta a solicitudes, consultas y reclamaciones que formule el contratista.</a:t>
            </a:r>
          </a:p>
          <a:p>
            <a:pPr algn="just"/>
            <a:r>
              <a:rPr lang="es-CO" dirty="0"/>
              <a:t>B) Solicitar al contratista informe final de ejecución de actividades.</a:t>
            </a:r>
          </a:p>
          <a:p>
            <a:pPr algn="just"/>
            <a:r>
              <a:rPr lang="es-CO" dirty="0"/>
              <a:t>C) Verificar estado de equipos y elementos suministrados o comprados con cargo al contrato, y coordinar reintegro.</a:t>
            </a:r>
          </a:p>
          <a:p>
            <a:pPr algn="just"/>
            <a:r>
              <a:rPr lang="es-CO" dirty="0"/>
              <a:t>D) Expedir constancia de cumplimiento para efectos de autorizar los pagos.</a:t>
            </a:r>
          </a:p>
          <a:p>
            <a:pPr algn="just"/>
            <a:endParaRPr lang="es-CO" dirty="0"/>
          </a:p>
        </p:txBody>
      </p:sp>
    </p:spTree>
    <p:extLst>
      <p:ext uri="{BB962C8B-B14F-4D97-AF65-F5344CB8AC3E}">
        <p14:creationId xmlns:p14="http://schemas.microsoft.com/office/powerpoint/2010/main" val="65746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CFE32-9770-4B41-BA2D-16B7D6F3D3C1}"/>
              </a:ext>
            </a:extLst>
          </p:cNvPr>
          <p:cNvSpPr>
            <a:spLocks noGrp="1"/>
          </p:cNvSpPr>
          <p:nvPr>
            <p:ph type="title"/>
          </p:nvPr>
        </p:nvSpPr>
        <p:spPr/>
        <p:txBody>
          <a:bodyPr/>
          <a:lstStyle/>
          <a:p>
            <a:pPr algn="ctr"/>
            <a:r>
              <a:rPr lang="es-CO" dirty="0"/>
              <a:t>Obligaciones para el seguimiento jurídico</a:t>
            </a:r>
          </a:p>
        </p:txBody>
      </p:sp>
      <p:sp>
        <p:nvSpPr>
          <p:cNvPr id="3" name="Marcador de contenido 2">
            <a:extLst>
              <a:ext uri="{FF2B5EF4-FFF2-40B4-BE49-F238E27FC236}">
                <a16:creationId xmlns:a16="http://schemas.microsoft.com/office/drawing/2014/main" id="{1F6F50F0-A601-4A6C-BF0B-8F4E713BAC82}"/>
              </a:ext>
            </a:extLst>
          </p:cNvPr>
          <p:cNvSpPr>
            <a:spLocks noGrp="1"/>
          </p:cNvSpPr>
          <p:nvPr>
            <p:ph idx="1"/>
          </p:nvPr>
        </p:nvSpPr>
        <p:spPr/>
        <p:txBody>
          <a:bodyPr>
            <a:normAutofit fontScale="92500" lnSpcReduction="20000"/>
          </a:bodyPr>
          <a:lstStyle/>
          <a:p>
            <a:pPr algn="just"/>
            <a:r>
              <a:rPr lang="es-CO" dirty="0"/>
              <a:t>A) Informar y sustentar oportunamente el reiterado incumplimiento del contratista.</a:t>
            </a:r>
          </a:p>
          <a:p>
            <a:pPr algn="just"/>
            <a:r>
              <a:rPr lang="es-CO" dirty="0"/>
              <a:t>B) informar de los hechos o circunstancias que puedan constituir actos de corrupción.</a:t>
            </a:r>
          </a:p>
          <a:p>
            <a:pPr algn="just"/>
            <a:r>
              <a:rPr lang="es-CO" dirty="0"/>
              <a:t>C) Verificar la aprobación de las pólizas exigidas para cada contrato, modificaciones y variaciones.</a:t>
            </a:r>
          </a:p>
          <a:p>
            <a:pPr algn="just"/>
            <a:r>
              <a:rPr lang="es-CO" dirty="0"/>
              <a:t>D) Verificar que el contratista mantenga vigentes las garantías exigidas en el contrato.</a:t>
            </a:r>
          </a:p>
          <a:p>
            <a:pPr algn="just"/>
            <a:r>
              <a:rPr lang="es-CO" dirty="0"/>
              <a:t>E) Dar a conocer al contratista y exigir el cumplimiento de las normas en materia de seguridad y salud ocupacional.</a:t>
            </a:r>
          </a:p>
          <a:p>
            <a:pPr algn="just"/>
            <a:r>
              <a:rPr lang="es-CO" dirty="0"/>
              <a:t>F) Verificar y exigir el cumplimiento de obligaciones antes el Sistema de Seguridad Social Integral, el Sena, el ICBF, Cajas de Compensación Familiar, respecto al personal que haya vinculado para la ejecución del contrato vigilado.</a:t>
            </a:r>
          </a:p>
        </p:txBody>
      </p:sp>
    </p:spTree>
    <p:extLst>
      <p:ext uri="{BB962C8B-B14F-4D97-AF65-F5344CB8AC3E}">
        <p14:creationId xmlns:p14="http://schemas.microsoft.com/office/powerpoint/2010/main" val="2056520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76CD4-A985-4C66-8A80-4357704D65DA}"/>
              </a:ext>
            </a:extLst>
          </p:cNvPr>
          <p:cNvSpPr>
            <a:spLocks noGrp="1"/>
          </p:cNvSpPr>
          <p:nvPr>
            <p:ph type="title"/>
          </p:nvPr>
        </p:nvSpPr>
        <p:spPr/>
        <p:txBody>
          <a:bodyPr/>
          <a:lstStyle/>
          <a:p>
            <a:pPr algn="ctr"/>
            <a:r>
              <a:rPr lang="es-CO" dirty="0"/>
              <a:t>Obligaciones para el seguimiento financiero y contable</a:t>
            </a:r>
          </a:p>
        </p:txBody>
      </p:sp>
      <p:sp>
        <p:nvSpPr>
          <p:cNvPr id="3" name="Marcador de contenido 2">
            <a:extLst>
              <a:ext uri="{FF2B5EF4-FFF2-40B4-BE49-F238E27FC236}">
                <a16:creationId xmlns:a16="http://schemas.microsoft.com/office/drawing/2014/main" id="{1D3FECEC-82A5-4956-B20A-29DFE3D1D444}"/>
              </a:ext>
            </a:extLst>
          </p:cNvPr>
          <p:cNvSpPr>
            <a:spLocks noGrp="1"/>
          </p:cNvSpPr>
          <p:nvPr>
            <p:ph idx="1"/>
          </p:nvPr>
        </p:nvSpPr>
        <p:spPr/>
        <p:txBody>
          <a:bodyPr/>
          <a:lstStyle/>
          <a:p>
            <a:pPr algn="just"/>
            <a:r>
              <a:rPr lang="es-CO" dirty="0"/>
              <a:t>A) Controlar el cumplimiento del plan de manejo, inversión y amortización del anticipo.</a:t>
            </a:r>
          </a:p>
          <a:p>
            <a:pPr algn="just"/>
            <a:r>
              <a:rPr lang="es-CO" dirty="0"/>
              <a:t>B) Verificar el avance presupuestal del contrato y el estado del mismo antes del cierre de cada vigencia y gestionar los trámites presupuestales a que haya lugar.</a:t>
            </a:r>
          </a:p>
          <a:p>
            <a:pPr algn="just"/>
            <a:r>
              <a:rPr lang="es-CO" dirty="0"/>
              <a:t>C) A la terminación de los contratos solicitar a la Subdirección Financiera la libración de saldos presupuestales de acuerdo con el procedimiento establecido en caso que estos existan.</a:t>
            </a:r>
          </a:p>
        </p:txBody>
      </p:sp>
    </p:spTree>
    <p:extLst>
      <p:ext uri="{BB962C8B-B14F-4D97-AF65-F5344CB8AC3E}">
        <p14:creationId xmlns:p14="http://schemas.microsoft.com/office/powerpoint/2010/main" val="81872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A46E4-DD20-4750-A75A-126D350FD806}"/>
              </a:ext>
            </a:extLst>
          </p:cNvPr>
          <p:cNvSpPr>
            <a:spLocks noGrp="1"/>
          </p:cNvSpPr>
          <p:nvPr>
            <p:ph type="title"/>
          </p:nvPr>
        </p:nvSpPr>
        <p:spPr/>
        <p:txBody>
          <a:bodyPr/>
          <a:lstStyle/>
          <a:p>
            <a:pPr algn="ctr"/>
            <a:r>
              <a:rPr lang="es-CO" sz="3600" dirty="0"/>
              <a:t>OBLIGACIONES PREVISTAS EN EL ESTAUTO DE PRESUPUESTO DE LA UNIVERSIDAD</a:t>
            </a:r>
            <a:br>
              <a:rPr lang="es-CO" sz="3600" dirty="0"/>
            </a:br>
            <a:r>
              <a:rPr lang="es-CO" sz="2400" dirty="0"/>
              <a:t>Acuerdo 044 de 2015 del Consejo Superior</a:t>
            </a:r>
          </a:p>
        </p:txBody>
      </p:sp>
      <p:sp>
        <p:nvSpPr>
          <p:cNvPr id="3" name="Marcador de contenido 2">
            <a:extLst>
              <a:ext uri="{FF2B5EF4-FFF2-40B4-BE49-F238E27FC236}">
                <a16:creationId xmlns:a16="http://schemas.microsoft.com/office/drawing/2014/main" id="{8C03D5F7-6068-45AB-A1E9-23324A7D328F}"/>
              </a:ext>
            </a:extLst>
          </p:cNvPr>
          <p:cNvSpPr>
            <a:spLocks noGrp="1"/>
          </p:cNvSpPr>
          <p:nvPr>
            <p:ph idx="1"/>
          </p:nvPr>
        </p:nvSpPr>
        <p:spPr/>
        <p:txBody>
          <a:bodyPr>
            <a:normAutofit lnSpcReduction="10000"/>
          </a:bodyPr>
          <a:lstStyle/>
          <a:p>
            <a:pPr marL="0" indent="0">
              <a:buNone/>
            </a:pPr>
            <a:r>
              <a:rPr lang="es-CO" dirty="0"/>
              <a:t>ARTÍCULO 77. RESPONSABILIDADES DEL SEGUIMIENTO PRESUPUESTAL DE LOS CONTRATOS.</a:t>
            </a:r>
          </a:p>
          <a:p>
            <a:pPr marL="0" indent="0">
              <a:buNone/>
            </a:pPr>
            <a:endParaRPr lang="es-CO" dirty="0"/>
          </a:p>
          <a:p>
            <a:pPr marL="0" indent="0" algn="just">
              <a:buNone/>
            </a:pPr>
            <a:r>
              <a:rPr lang="es-CO" dirty="0"/>
              <a:t>“Es función de los supervisores, interventores o quienes hagan sus veces, constatar que el gasto se efectúe de manera ajustada a la destinación, condiciones y montos previstos en el contrato, con el pleno cumplimiento de los requisitos presupuestales, ejercerán un estricto control sobre el manejo e inversión que el contratista dé a los dineros entregados a título de anticipo.</a:t>
            </a:r>
          </a:p>
          <a:p>
            <a:pPr marL="0" indent="0" algn="just">
              <a:buNone/>
            </a:pPr>
            <a:r>
              <a:rPr lang="es-CO" dirty="0"/>
              <a:t>(…) aportarán oportunamente la información que se requiera para que todo acto en desarrollo de los contratos y convenios que suponga ejecutar el presupuesto esté debidamente soportado y registrado (…) ”</a:t>
            </a:r>
          </a:p>
        </p:txBody>
      </p:sp>
    </p:spTree>
    <p:extLst>
      <p:ext uri="{BB962C8B-B14F-4D97-AF65-F5344CB8AC3E}">
        <p14:creationId xmlns:p14="http://schemas.microsoft.com/office/powerpoint/2010/main" val="34952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BA8A5-BFED-4DA8-8CA8-1FD575AB2064}"/>
              </a:ext>
            </a:extLst>
          </p:cNvPr>
          <p:cNvSpPr>
            <a:spLocks noGrp="1"/>
          </p:cNvSpPr>
          <p:nvPr>
            <p:ph type="title"/>
          </p:nvPr>
        </p:nvSpPr>
        <p:spPr/>
        <p:txBody>
          <a:bodyPr/>
          <a:lstStyle/>
          <a:p>
            <a:pPr algn="ctr"/>
            <a:r>
              <a:rPr lang="es-CO" dirty="0"/>
              <a:t>LEY 30 DE 1992</a:t>
            </a:r>
          </a:p>
        </p:txBody>
      </p:sp>
      <p:sp>
        <p:nvSpPr>
          <p:cNvPr id="3" name="Marcador de contenido 2">
            <a:extLst>
              <a:ext uri="{FF2B5EF4-FFF2-40B4-BE49-F238E27FC236}">
                <a16:creationId xmlns:a16="http://schemas.microsoft.com/office/drawing/2014/main" id="{BA3E0E6C-DC63-443D-91A7-764CEB2BAAA8}"/>
              </a:ext>
            </a:extLst>
          </p:cNvPr>
          <p:cNvSpPr>
            <a:spLocks noGrp="1"/>
          </p:cNvSpPr>
          <p:nvPr>
            <p:ph idx="1"/>
          </p:nvPr>
        </p:nvSpPr>
        <p:spPr/>
        <p:txBody>
          <a:bodyPr/>
          <a:lstStyle/>
          <a:p>
            <a:pPr algn="just"/>
            <a:r>
              <a:rPr lang="es-CO" dirty="0"/>
              <a:t>Artículo 57. “</a:t>
            </a:r>
            <a:r>
              <a:rPr lang="es-ES" dirty="0"/>
              <a:t>Las universidades estatales u oficiales deben organizarse como entes universitarios autónomos, con régimen especial y vinculados al Ministerio de Educación Nacional en lo que se refiere a las políticas y la planeación del sector educativo.</a:t>
            </a:r>
            <a:r>
              <a:rPr lang="es-ES" i="1" dirty="0"/>
              <a:t> (….)</a:t>
            </a:r>
          </a:p>
          <a:p>
            <a:pPr algn="just"/>
            <a:endParaRPr lang="es-ES" i="1" dirty="0"/>
          </a:p>
          <a:p>
            <a:pPr algn="just"/>
            <a:r>
              <a:rPr lang="es-ES" dirty="0"/>
              <a:t>El carácter especial del régimen de las universidades estatales u oficiales, comprenderá la organización y elección de directivas, del personal docente y administrativo, el sistema de las universidades estatales u oficiales, el régimen financiero, </a:t>
            </a:r>
            <a:r>
              <a:rPr lang="es-ES" u="sng" dirty="0"/>
              <a:t>el régimen de contratación</a:t>
            </a:r>
            <a:r>
              <a:rPr lang="es-ES" dirty="0"/>
              <a:t> y control fiscal y su propia seguridad social en salud, de acuerdo con la presente ley .”</a:t>
            </a:r>
            <a:endParaRPr lang="es-CO" dirty="0"/>
          </a:p>
        </p:txBody>
      </p:sp>
    </p:spTree>
    <p:extLst>
      <p:ext uri="{BB962C8B-B14F-4D97-AF65-F5344CB8AC3E}">
        <p14:creationId xmlns:p14="http://schemas.microsoft.com/office/powerpoint/2010/main" val="256290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43900-C1E0-4006-B04E-8D0345C69433}"/>
              </a:ext>
            </a:extLst>
          </p:cNvPr>
          <p:cNvSpPr>
            <a:spLocks noGrp="1"/>
          </p:cNvSpPr>
          <p:nvPr>
            <p:ph type="title"/>
          </p:nvPr>
        </p:nvSpPr>
        <p:spPr/>
        <p:txBody>
          <a:bodyPr/>
          <a:lstStyle/>
          <a:p>
            <a:pPr algn="ctr"/>
            <a:r>
              <a:rPr lang="es-CO" sz="3200" dirty="0"/>
              <a:t>Responsabilidad de los supervisores </a:t>
            </a:r>
          </a:p>
        </p:txBody>
      </p:sp>
      <p:sp>
        <p:nvSpPr>
          <p:cNvPr id="3" name="Marcador de contenido 2">
            <a:extLst>
              <a:ext uri="{FF2B5EF4-FFF2-40B4-BE49-F238E27FC236}">
                <a16:creationId xmlns:a16="http://schemas.microsoft.com/office/drawing/2014/main" id="{D46EB9AB-1863-460A-A740-9FBD5A477E82}"/>
              </a:ext>
            </a:extLst>
          </p:cNvPr>
          <p:cNvSpPr>
            <a:spLocks noGrp="1"/>
          </p:cNvSpPr>
          <p:nvPr>
            <p:ph idx="1"/>
          </p:nvPr>
        </p:nvSpPr>
        <p:spPr/>
        <p:txBody>
          <a:bodyPr/>
          <a:lstStyle/>
          <a:p>
            <a:pPr algn="just"/>
            <a:r>
              <a:rPr lang="es-CO" dirty="0"/>
              <a:t>Artículo 56. Estatuto de Contratación: “Responsabilidad de servidores públicos. Quienes a nombre de la Universidad participen en procesos de contratación responderán disciplinaria, civil, fiscal y penamente por sus acciones y omisiones en la actividad contractual en los términos de la Constitución y la ley.”</a:t>
            </a:r>
          </a:p>
        </p:txBody>
      </p:sp>
    </p:spTree>
    <p:extLst>
      <p:ext uri="{BB962C8B-B14F-4D97-AF65-F5344CB8AC3E}">
        <p14:creationId xmlns:p14="http://schemas.microsoft.com/office/powerpoint/2010/main" val="179127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E144772-E90C-4EF2-B142-8650743F4D10}"/>
              </a:ext>
            </a:extLst>
          </p:cNvPr>
          <p:cNvSpPr>
            <a:spLocks noGrp="1"/>
          </p:cNvSpPr>
          <p:nvPr>
            <p:ph idx="1"/>
          </p:nvPr>
        </p:nvSpPr>
        <p:spPr>
          <a:xfrm>
            <a:off x="648930" y="342900"/>
            <a:ext cx="6188189" cy="5880919"/>
          </a:xfrm>
        </p:spPr>
        <p:txBody>
          <a:bodyPr>
            <a:normAutofit/>
          </a:bodyPr>
          <a:lstStyle/>
          <a:p>
            <a:pPr algn="just">
              <a:lnSpc>
                <a:spcPct val="90000"/>
              </a:lnSpc>
            </a:pPr>
            <a:r>
              <a:rPr lang="es-CO" dirty="0">
                <a:solidFill>
                  <a:srgbClr val="FFFFFF"/>
                </a:solidFill>
              </a:rPr>
              <a:t>Responsabilidad civil: “se materializa a través de la acción de repetición o el llamamiento en garantía, que debe ejercerse por parte de la </a:t>
            </a:r>
            <a:r>
              <a:rPr lang="es-ES" dirty="0">
                <a:solidFill>
                  <a:srgbClr val="FFFFFF"/>
                </a:solidFill>
              </a:rPr>
              <a:t>Entidad Estatal cuando la misma resulta condenada a casusa de daños generados por el incumplimiento, por acción u omisión, de su función de control y vigilancia sobre determinado contrato estatal.”</a:t>
            </a:r>
            <a:endParaRPr lang="es-CO" dirty="0">
              <a:solidFill>
                <a:srgbClr val="FFFFFF"/>
              </a:solidFill>
            </a:endParaRPr>
          </a:p>
          <a:p>
            <a:pPr algn="just">
              <a:lnSpc>
                <a:spcPct val="90000"/>
              </a:lnSpc>
            </a:pPr>
            <a:r>
              <a:rPr lang="es-CO" dirty="0">
                <a:solidFill>
                  <a:srgbClr val="FFFFFF"/>
                </a:solidFill>
              </a:rPr>
              <a:t>Responsabilidad fiscal: “Son responsables fiscales los supervisores o interventores cuando por el </a:t>
            </a:r>
            <a:r>
              <a:rPr lang="es-ES" dirty="0">
                <a:solidFill>
                  <a:srgbClr val="FFFFFF"/>
                </a:solidFill>
              </a:rPr>
              <a:t>incumplimiento de sus funciones de control y vigilancia sobre determinado contrato estatal se ocasiona un detrimento patrimonial para la Entidad Estatal que, entre otros, puede ser consecuencia de deficiencias en la ejecución del objeto contractual o en el cumplimiento de las condiciones de calidad y oportunidad establecidas en el contrato vigilado. </a:t>
            </a:r>
            <a:endParaRPr lang="es-CO"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122" name="Picture 2" descr="Billetes, monedas, dinero, icono, aislado, diseño, sombra 1846789 Vector en  Vecteezy">
            <a:extLst>
              <a:ext uri="{FF2B5EF4-FFF2-40B4-BE49-F238E27FC236}">
                <a16:creationId xmlns:a16="http://schemas.microsoft.com/office/drawing/2014/main" id="{5E9A43D7-A35C-4E65-87C4-5E628D12FB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92" r="10437"/>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0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7C4919F-D494-4677-A049-84B0D1749657}"/>
              </a:ext>
            </a:extLst>
          </p:cNvPr>
          <p:cNvSpPr>
            <a:spLocks noGrp="1"/>
          </p:cNvSpPr>
          <p:nvPr>
            <p:ph idx="1"/>
          </p:nvPr>
        </p:nvSpPr>
        <p:spPr>
          <a:xfrm>
            <a:off x="648930" y="410818"/>
            <a:ext cx="6188189" cy="5813002"/>
          </a:xfrm>
        </p:spPr>
        <p:txBody>
          <a:bodyPr>
            <a:normAutofit/>
          </a:bodyPr>
          <a:lstStyle/>
          <a:p>
            <a:pPr algn="just">
              <a:lnSpc>
                <a:spcPct val="90000"/>
              </a:lnSpc>
            </a:pPr>
            <a:r>
              <a:rPr lang="es-CO" dirty="0">
                <a:solidFill>
                  <a:srgbClr val="FFFFFF"/>
                </a:solidFill>
              </a:rPr>
              <a:t>Responsabilidad penal: “</a:t>
            </a:r>
            <a:r>
              <a:rPr lang="es-ES" dirty="0">
                <a:solidFill>
                  <a:srgbClr val="FFFFFF"/>
                </a:solidFill>
              </a:rPr>
              <a:t>Se configura cuando cualquiera de ellos incurre en alguna de las conductas tipificadas como delitos contra la administración pública, es decir, peculado, concusión, cohecho, celebración indebida de contratos, tráfico de influencias, enriquecimiento ilícito y prevaricato.”</a:t>
            </a:r>
          </a:p>
          <a:p>
            <a:pPr algn="just">
              <a:lnSpc>
                <a:spcPct val="90000"/>
              </a:lnSpc>
            </a:pPr>
            <a:r>
              <a:rPr lang="es-ES" dirty="0">
                <a:solidFill>
                  <a:srgbClr val="FFFFFF"/>
                </a:solidFill>
              </a:rPr>
              <a:t>Responsabilidad disciplinaria: “Los supervisores e interventores son responsables disciplinariamente por el incumplimiento de los deberes, el abuso de los derechos, la extralimitación de las funciones, o la violación al régimen de prohibiciones, impedimentos, inhabilidades, incompatibilidades o conflicto de intereses consagrados en la Constitución o en la ley.”</a:t>
            </a:r>
            <a:endParaRPr lang="es-CO"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146" name="Picture 2" descr="Ilustración Con Un Hombre Angustiado Por Su Pérdida De Pelo Ilustraciones  Vectoriales, Clip Art Vectorizado Libre De Derechos. Image 33285327.">
            <a:extLst>
              <a:ext uri="{FF2B5EF4-FFF2-40B4-BE49-F238E27FC236}">
                <a16:creationId xmlns:a16="http://schemas.microsoft.com/office/drawing/2014/main" id="{0D82AA46-C13D-4124-B2CA-7B9534CD49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89" r="12815"/>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04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DE6F1-0FCB-4982-AEB2-ACAB2338A85E}"/>
              </a:ext>
            </a:extLst>
          </p:cNvPr>
          <p:cNvSpPr>
            <a:spLocks noGrp="1"/>
          </p:cNvSpPr>
          <p:nvPr>
            <p:ph type="title"/>
          </p:nvPr>
        </p:nvSpPr>
        <p:spPr/>
        <p:txBody>
          <a:bodyPr/>
          <a:lstStyle/>
          <a:p>
            <a:pPr algn="ctr"/>
            <a:r>
              <a:rPr lang="es-CO" dirty="0"/>
              <a:t>Prohibiciones para los supervisores </a:t>
            </a:r>
          </a:p>
        </p:txBody>
      </p:sp>
      <p:sp>
        <p:nvSpPr>
          <p:cNvPr id="3" name="Marcador de contenido 2">
            <a:extLst>
              <a:ext uri="{FF2B5EF4-FFF2-40B4-BE49-F238E27FC236}">
                <a16:creationId xmlns:a16="http://schemas.microsoft.com/office/drawing/2014/main" id="{36AECF73-23E4-4EDA-8FE9-A82205889B79}"/>
              </a:ext>
            </a:extLst>
          </p:cNvPr>
          <p:cNvSpPr>
            <a:spLocks noGrp="1"/>
          </p:cNvSpPr>
          <p:nvPr>
            <p:ph idx="1"/>
          </p:nvPr>
        </p:nvSpPr>
        <p:spPr/>
        <p:txBody>
          <a:bodyPr>
            <a:normAutofit fontScale="92500" lnSpcReduction="20000"/>
          </a:bodyPr>
          <a:lstStyle/>
          <a:p>
            <a:pPr algn="just"/>
            <a:r>
              <a:rPr lang="es-CO" sz="2400" dirty="0"/>
              <a:t>A) Adoptar decisiones, celebrar acuerdos o suscribir documentos que tengan como finalidad o efecto la modificación del contrato.</a:t>
            </a:r>
          </a:p>
          <a:p>
            <a:pPr algn="just"/>
            <a:r>
              <a:rPr lang="es-CO" sz="2400" dirty="0"/>
              <a:t>B) </a:t>
            </a:r>
            <a:r>
              <a:rPr lang="es-ES" sz="2400" dirty="0"/>
              <a:t>Solicitar y/o recibir, directa o indirectamente, para sí o para un tercero, dádivas, favores o cualquier otra clase de beneficios o prebendas de la entidad contratante o del contratista; o gestionar indebidamente a título personal asuntos relativos con el contrato.</a:t>
            </a:r>
          </a:p>
          <a:p>
            <a:pPr algn="just"/>
            <a:r>
              <a:rPr lang="es-ES" sz="2400" dirty="0"/>
              <a:t>C)Omitir, denegar o retardar el despacho de los asuntos a su cargo.</a:t>
            </a:r>
          </a:p>
          <a:p>
            <a:pPr algn="just"/>
            <a:r>
              <a:rPr lang="es-ES" sz="2400" dirty="0"/>
              <a:t>D) Entrabar las actuaciones de las autoridades o el ejercicio de los derechos de los particulares en relación con el contrato. </a:t>
            </a:r>
          </a:p>
          <a:p>
            <a:pPr algn="just"/>
            <a:endParaRPr lang="es-CO" dirty="0"/>
          </a:p>
        </p:txBody>
      </p:sp>
    </p:spTree>
    <p:extLst>
      <p:ext uri="{BB962C8B-B14F-4D97-AF65-F5344CB8AC3E}">
        <p14:creationId xmlns:p14="http://schemas.microsoft.com/office/powerpoint/2010/main" val="1860896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54F22-A425-4633-9992-DDA80D09CBBA}"/>
              </a:ext>
            </a:extLst>
          </p:cNvPr>
          <p:cNvSpPr>
            <a:spLocks noGrp="1"/>
          </p:cNvSpPr>
          <p:nvPr>
            <p:ph type="title"/>
          </p:nvPr>
        </p:nvSpPr>
        <p:spPr/>
        <p:txBody>
          <a:bodyPr/>
          <a:lstStyle/>
          <a:p>
            <a:r>
              <a:rPr lang="es-CO" dirty="0"/>
              <a:t>Prohibiciones para los supervisores </a:t>
            </a:r>
          </a:p>
        </p:txBody>
      </p:sp>
      <p:sp>
        <p:nvSpPr>
          <p:cNvPr id="3" name="Marcador de contenido 2">
            <a:extLst>
              <a:ext uri="{FF2B5EF4-FFF2-40B4-BE49-F238E27FC236}">
                <a16:creationId xmlns:a16="http://schemas.microsoft.com/office/drawing/2014/main" id="{77290542-87ED-41B4-AAAC-DA829A67BB45}"/>
              </a:ext>
            </a:extLst>
          </p:cNvPr>
          <p:cNvSpPr>
            <a:spLocks noGrp="1"/>
          </p:cNvSpPr>
          <p:nvPr>
            <p:ph idx="1"/>
          </p:nvPr>
        </p:nvSpPr>
        <p:spPr/>
        <p:txBody>
          <a:bodyPr>
            <a:normAutofit/>
          </a:bodyPr>
          <a:lstStyle/>
          <a:p>
            <a:pPr algn="just"/>
            <a:r>
              <a:rPr lang="es-ES" sz="2400" dirty="0"/>
              <a:t>E) Permitir indebidamente el acceso de terceros a la información del contrato. </a:t>
            </a:r>
          </a:p>
          <a:p>
            <a:pPr algn="just"/>
            <a:r>
              <a:rPr lang="es-ES" sz="2400" dirty="0"/>
              <a:t>F) Exonerar al contratista de cualquiera de sus obligaciones contractuales. </a:t>
            </a:r>
          </a:p>
          <a:p>
            <a:pPr algn="just"/>
            <a:r>
              <a:rPr lang="es-ES" sz="2400" dirty="0"/>
              <a:t>G) Actuar como supervisor o interventor en los casos previstos por las normas que regulan las inhabilidades e incompatibilidades. (Art 11 Ley 1437 de 2011)</a:t>
            </a:r>
            <a:endParaRPr lang="es-CO" sz="2400" dirty="0"/>
          </a:p>
        </p:txBody>
      </p:sp>
    </p:spTree>
    <p:extLst>
      <p:ext uri="{BB962C8B-B14F-4D97-AF65-F5344CB8AC3E}">
        <p14:creationId xmlns:p14="http://schemas.microsoft.com/office/powerpoint/2010/main" val="1887950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5F105D-DBD8-4577-9C6C-6F32236F1B88}"/>
              </a:ext>
            </a:extLst>
          </p:cNvPr>
          <p:cNvSpPr>
            <a:spLocks noGrp="1"/>
          </p:cNvSpPr>
          <p:nvPr>
            <p:ph type="title"/>
          </p:nvPr>
        </p:nvSpPr>
        <p:spPr>
          <a:xfrm>
            <a:off x="8191925" y="1325880"/>
            <a:ext cx="3352375" cy="3066507"/>
          </a:xfrm>
        </p:spPr>
        <p:txBody>
          <a:bodyPr vert="horz" lIns="91440" tIns="45720" rIns="91440" bIns="45720" rtlCol="0" anchor="b">
            <a:normAutofit/>
          </a:bodyPr>
          <a:lstStyle/>
          <a:p>
            <a:endParaRPr lang="en-US" sz="5400" b="0" i="0" kern="1200" dirty="0">
              <a:solidFill>
                <a:srgbClr val="EBEBEB"/>
              </a:solidFill>
              <a:latin typeface="+mj-lt"/>
              <a:ea typeface="+mj-ea"/>
              <a:cs typeface="+mj-cs"/>
            </a:endParaRPr>
          </a:p>
        </p:txBody>
      </p:sp>
      <p:sp>
        <p:nvSpPr>
          <p:cNvPr id="8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170" name="Picture 2" descr="Test Super Community Manager | Digital Learning">
            <a:extLst>
              <a:ext uri="{FF2B5EF4-FFF2-40B4-BE49-F238E27FC236}">
                <a16:creationId xmlns:a16="http://schemas.microsoft.com/office/drawing/2014/main" id="{D10F9B5D-05D8-42DD-96E2-A78916304F23}"/>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643854" y="818604"/>
            <a:ext cx="6270662" cy="522032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0093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8DFB1-50A2-4731-85C1-04C300447A6A}"/>
              </a:ext>
            </a:extLst>
          </p:cNvPr>
          <p:cNvSpPr>
            <a:spLocks noGrp="1"/>
          </p:cNvSpPr>
          <p:nvPr>
            <p:ph type="title"/>
          </p:nvPr>
        </p:nvSpPr>
        <p:spPr/>
        <p:txBody>
          <a:bodyPr/>
          <a:lstStyle/>
          <a:p>
            <a:pPr algn="ctr"/>
            <a:r>
              <a:rPr lang="es-CO" dirty="0"/>
              <a:t>Referencias bibliográficas</a:t>
            </a:r>
          </a:p>
        </p:txBody>
      </p:sp>
      <p:sp>
        <p:nvSpPr>
          <p:cNvPr id="3" name="Marcador de contenido 2">
            <a:extLst>
              <a:ext uri="{FF2B5EF4-FFF2-40B4-BE49-F238E27FC236}">
                <a16:creationId xmlns:a16="http://schemas.microsoft.com/office/drawing/2014/main" id="{44F08388-920B-4669-8F24-F3B85393F972}"/>
              </a:ext>
            </a:extLst>
          </p:cNvPr>
          <p:cNvSpPr>
            <a:spLocks noGrp="1"/>
          </p:cNvSpPr>
          <p:nvPr>
            <p:ph idx="1"/>
          </p:nvPr>
        </p:nvSpPr>
        <p:spPr/>
        <p:txBody>
          <a:bodyPr/>
          <a:lstStyle/>
          <a:p>
            <a:pPr algn="just"/>
            <a:r>
              <a:rPr lang="es-ES" dirty="0"/>
              <a:t>Acuerdo 035 de 2005 del Consejo Superior.</a:t>
            </a:r>
          </a:p>
          <a:p>
            <a:pPr algn="just"/>
            <a:r>
              <a:rPr lang="es-ES" dirty="0"/>
              <a:t>Acuerdo 044 de 2015 del Consejo Superior.</a:t>
            </a:r>
          </a:p>
          <a:p>
            <a:pPr algn="just"/>
            <a:r>
              <a:rPr lang="es-ES" dirty="0"/>
              <a:t>Acuerdo 027 de 2018 del Consejo Superior.</a:t>
            </a:r>
          </a:p>
          <a:p>
            <a:pPr algn="just"/>
            <a:r>
              <a:rPr lang="es-ES" dirty="0"/>
              <a:t>Guía para el ejercicio de las funciones de Supervisión e Interventoría de los contratos del Estado. Colombia Compra Eficiente.</a:t>
            </a:r>
          </a:p>
          <a:p>
            <a:pPr algn="just"/>
            <a:r>
              <a:rPr lang="es-ES" dirty="0"/>
              <a:t>Ley 30 de 1992.</a:t>
            </a:r>
          </a:p>
          <a:p>
            <a:pPr algn="just"/>
            <a:r>
              <a:rPr lang="es-ES" dirty="0"/>
              <a:t>Ley 1437 de 2011.</a:t>
            </a:r>
            <a:endParaRPr lang="es-CO" dirty="0"/>
          </a:p>
        </p:txBody>
      </p:sp>
    </p:spTree>
    <p:extLst>
      <p:ext uri="{BB962C8B-B14F-4D97-AF65-F5344CB8AC3E}">
        <p14:creationId xmlns:p14="http://schemas.microsoft.com/office/powerpoint/2010/main" val="25313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7" name="Picture 136">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9" name="Oval 138">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1" name="Picture 140">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3" name="Picture 142">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5" name="Rectangle 144">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7" name="Rectangle 146">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Simplemente, muchas gracias | Imágenes de gracias, Imagenes para dar gracias,  Mensajes de agradecimiento">
            <a:extLst>
              <a:ext uri="{FF2B5EF4-FFF2-40B4-BE49-F238E27FC236}">
                <a16:creationId xmlns:a16="http://schemas.microsoft.com/office/drawing/2014/main" id="{0A88B3A4-FE48-4BC1-B56C-2FBA039E4D12}"/>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643467" y="770890"/>
            <a:ext cx="10905066" cy="5316219"/>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358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806AA-EE29-4F33-A946-5602ECDC99C9}"/>
              </a:ext>
            </a:extLst>
          </p:cNvPr>
          <p:cNvSpPr>
            <a:spLocks noGrp="1"/>
          </p:cNvSpPr>
          <p:nvPr>
            <p:ph type="title"/>
          </p:nvPr>
        </p:nvSpPr>
        <p:spPr/>
        <p:txBody>
          <a:bodyPr/>
          <a:lstStyle/>
          <a:p>
            <a:pPr algn="ctr"/>
            <a:r>
              <a:rPr lang="es-CO" dirty="0"/>
              <a:t>ACUERDO 035 DE 2005 DEL CONSEJO SUPERIOR</a:t>
            </a:r>
          </a:p>
        </p:txBody>
      </p:sp>
      <p:sp>
        <p:nvSpPr>
          <p:cNvPr id="3" name="Marcador de contenido 2">
            <a:extLst>
              <a:ext uri="{FF2B5EF4-FFF2-40B4-BE49-F238E27FC236}">
                <a16:creationId xmlns:a16="http://schemas.microsoft.com/office/drawing/2014/main" id="{418D67F8-538E-4FBD-9881-75AE40B9187B}"/>
              </a:ext>
            </a:extLst>
          </p:cNvPr>
          <p:cNvSpPr>
            <a:spLocks noGrp="1"/>
          </p:cNvSpPr>
          <p:nvPr>
            <p:ph idx="1"/>
          </p:nvPr>
        </p:nvSpPr>
        <p:spPr/>
        <p:txBody>
          <a:bodyPr>
            <a:normAutofit/>
          </a:bodyPr>
          <a:lstStyle/>
          <a:p>
            <a:pPr algn="just"/>
            <a:r>
              <a:rPr lang="es-CO" dirty="0"/>
              <a:t>Artículo 2: “La Universidad Pedagógica Nacional, que en adelante se llamará LA UNIEVRSIDAD, creada por el Decreto Legislativo No 197 de 1055, se constituye como ente universitario autónomo estatal con régimen especial, vinculado al Ministerio de Educación Nacional, con carácter docente e investigativo, con personería jurídica, autonomía académica, administrativa y financiera, y con patrimonio independiente. (…)”</a:t>
            </a:r>
          </a:p>
          <a:p>
            <a:pPr algn="just"/>
            <a:endParaRPr lang="es-CO" dirty="0"/>
          </a:p>
          <a:p>
            <a:pPr algn="just"/>
            <a:r>
              <a:rPr lang="es-CO" dirty="0"/>
              <a:t>Artículo 78: “El régimen de contratación se fundamentará en los procedimientos y reglamentación que al efecto expida el Consejo Superior de LA UNIVERSIDAD  a través de un </a:t>
            </a:r>
            <a:r>
              <a:rPr lang="es-CO" u="sng" dirty="0"/>
              <a:t>Estatuto de Contratación </a:t>
            </a:r>
            <a:r>
              <a:rPr lang="es-CO" dirty="0"/>
              <a:t>(…)”</a:t>
            </a:r>
          </a:p>
        </p:txBody>
      </p:sp>
    </p:spTree>
    <p:extLst>
      <p:ext uri="{BB962C8B-B14F-4D97-AF65-F5344CB8AC3E}">
        <p14:creationId xmlns:p14="http://schemas.microsoft.com/office/powerpoint/2010/main" val="192621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0E263-70E2-4F6D-A765-0393BD3983A7}"/>
              </a:ext>
            </a:extLst>
          </p:cNvPr>
          <p:cNvSpPr>
            <a:spLocks noGrp="1"/>
          </p:cNvSpPr>
          <p:nvPr>
            <p:ph type="title"/>
          </p:nvPr>
        </p:nvSpPr>
        <p:spPr/>
        <p:txBody>
          <a:bodyPr/>
          <a:lstStyle/>
          <a:p>
            <a:pPr algn="ctr"/>
            <a:r>
              <a:rPr lang="es-CO" dirty="0"/>
              <a:t>Acuerdo 027 de 2018 del Consejo Superior</a:t>
            </a:r>
          </a:p>
        </p:txBody>
      </p:sp>
      <p:sp>
        <p:nvSpPr>
          <p:cNvPr id="3" name="Marcador de contenido 2">
            <a:extLst>
              <a:ext uri="{FF2B5EF4-FFF2-40B4-BE49-F238E27FC236}">
                <a16:creationId xmlns:a16="http://schemas.microsoft.com/office/drawing/2014/main" id="{A4C23245-CEE6-44C4-B6A6-E016FA2B9F2C}"/>
              </a:ext>
            </a:extLst>
          </p:cNvPr>
          <p:cNvSpPr>
            <a:spLocks noGrp="1"/>
          </p:cNvSpPr>
          <p:nvPr>
            <p:ph idx="1"/>
          </p:nvPr>
        </p:nvSpPr>
        <p:spPr/>
        <p:txBody>
          <a:bodyPr/>
          <a:lstStyle/>
          <a:p>
            <a:pPr algn="ctr"/>
            <a:r>
              <a:rPr lang="es-CO" dirty="0"/>
              <a:t>“POR EL CUAL SE EXPIDE EL ESTATUTO DE CONTRATACIÓN DE LA UNIVERSIDAD PEDAGÓGICA NACIONAL.”</a:t>
            </a:r>
          </a:p>
          <a:p>
            <a:pPr algn="ctr"/>
            <a:endParaRPr lang="es-CO" dirty="0"/>
          </a:p>
          <a:p>
            <a:pPr algn="just"/>
            <a:r>
              <a:rPr lang="es-CO" dirty="0"/>
              <a:t>ARTÍCULO 3. RÉGIMEN LEGAL. Sin perjuicio de las regulaciones y limitaciones específicas que se establezcan en el presente Estatuto para los procesos de contratación que adelante la Universidad, su régimen de contratación será el de derecho privado, y sus efectos estarán sujetos a las normas civiles y comerciales, según la naturaleza de los contratos.”</a:t>
            </a:r>
          </a:p>
        </p:txBody>
      </p:sp>
    </p:spTree>
    <p:extLst>
      <p:ext uri="{BB962C8B-B14F-4D97-AF65-F5344CB8AC3E}">
        <p14:creationId xmlns:p14="http://schemas.microsoft.com/office/powerpoint/2010/main" val="403549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FEDEB-FC26-4553-9BAD-33004BB2AC2B}"/>
              </a:ext>
            </a:extLst>
          </p:cNvPr>
          <p:cNvSpPr>
            <a:spLocks noGrp="1"/>
          </p:cNvSpPr>
          <p:nvPr>
            <p:ph type="title"/>
          </p:nvPr>
        </p:nvSpPr>
        <p:spPr/>
        <p:txBody>
          <a:bodyPr/>
          <a:lstStyle/>
          <a:p>
            <a:pPr algn="ctr"/>
            <a:r>
              <a:rPr lang="es-CO" dirty="0"/>
              <a:t>Acuerdo 027 de 2018 del Consejo Superior</a:t>
            </a:r>
          </a:p>
        </p:txBody>
      </p:sp>
      <p:sp>
        <p:nvSpPr>
          <p:cNvPr id="3" name="Marcador de contenido 2">
            <a:extLst>
              <a:ext uri="{FF2B5EF4-FFF2-40B4-BE49-F238E27FC236}">
                <a16:creationId xmlns:a16="http://schemas.microsoft.com/office/drawing/2014/main" id="{0D9CD694-1141-4E23-BE2A-1D587501F545}"/>
              </a:ext>
            </a:extLst>
          </p:cNvPr>
          <p:cNvSpPr>
            <a:spLocks noGrp="1"/>
          </p:cNvSpPr>
          <p:nvPr>
            <p:ph idx="1"/>
          </p:nvPr>
        </p:nvSpPr>
        <p:spPr/>
        <p:txBody>
          <a:bodyPr/>
          <a:lstStyle/>
          <a:p>
            <a:pPr algn="just"/>
            <a:r>
              <a:rPr lang="es-CO" dirty="0"/>
              <a:t>ARTÍCULO 4. PRINCIPIOS RECTORES DE LA CONTRATACIÓN. Las actuaciones de quienes intervienen en la gestión contractual de la Universidad se deben desarrollar con sujeción estricta a los principios de la función administrativa y de la gestión fiscal previstos en los artículos 209 y 267 de la Constitución Política, y en el artículo 3 de la Ley 489 de 1998, así como con los demás principios previstos a continuación (…)”</a:t>
            </a:r>
          </a:p>
          <a:p>
            <a:pPr algn="just"/>
            <a:endParaRPr lang="es-CO" dirty="0"/>
          </a:p>
          <a:p>
            <a:pPr algn="just"/>
            <a:r>
              <a:rPr lang="es-CO" dirty="0"/>
              <a:t>MORALIDAD              </a:t>
            </a:r>
          </a:p>
          <a:p>
            <a:pPr algn="just"/>
            <a:r>
              <a:rPr lang="es-CO" dirty="0"/>
              <a:t> EFICACIA                             </a:t>
            </a:r>
          </a:p>
          <a:p>
            <a:pPr algn="just"/>
            <a:r>
              <a:rPr lang="es-CO" dirty="0"/>
              <a:t> ECONOMÍA Y CELERIDAD   </a:t>
            </a:r>
          </a:p>
        </p:txBody>
      </p:sp>
    </p:spTree>
    <p:extLst>
      <p:ext uri="{BB962C8B-B14F-4D97-AF65-F5344CB8AC3E}">
        <p14:creationId xmlns:p14="http://schemas.microsoft.com/office/powerpoint/2010/main" val="46853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4315B-5918-4412-8680-23FE5D8EE1B8}"/>
              </a:ext>
            </a:extLst>
          </p:cNvPr>
          <p:cNvSpPr>
            <a:spLocks noGrp="1"/>
          </p:cNvSpPr>
          <p:nvPr>
            <p:ph type="title"/>
          </p:nvPr>
        </p:nvSpPr>
        <p:spPr/>
        <p:txBody>
          <a:bodyPr/>
          <a:lstStyle/>
          <a:p>
            <a:pPr algn="ctr"/>
            <a:r>
              <a:rPr lang="es-CO" dirty="0"/>
              <a:t>Acuerdo 027 de 2018 del Consejo Superior</a:t>
            </a:r>
          </a:p>
        </p:txBody>
      </p:sp>
      <p:sp>
        <p:nvSpPr>
          <p:cNvPr id="3" name="Marcador de contenido 2">
            <a:extLst>
              <a:ext uri="{FF2B5EF4-FFF2-40B4-BE49-F238E27FC236}">
                <a16:creationId xmlns:a16="http://schemas.microsoft.com/office/drawing/2014/main" id="{9F0F23FD-DEDB-45AC-87D3-5C8FAD6670A2}"/>
              </a:ext>
            </a:extLst>
          </p:cNvPr>
          <p:cNvSpPr>
            <a:spLocks noGrp="1"/>
          </p:cNvSpPr>
          <p:nvPr>
            <p:ph idx="1"/>
          </p:nvPr>
        </p:nvSpPr>
        <p:spPr/>
        <p:txBody>
          <a:bodyPr/>
          <a:lstStyle/>
          <a:p>
            <a:pPr algn="just"/>
            <a:r>
              <a:rPr lang="es-CO" dirty="0"/>
              <a:t>ARTÍCULO 33. CLASES DE CONTRATOS: “En ejercicio de la autonomía universitaria, la Universidad está facultada para celebrar cualquier tipo de contrato típico o atípico, civil o mercantil, así como cualquier convenio que considere necesario y estén acordes a sus ejes misionales de docencia, investigación y extensión, o de apoyo a la misión, tales como contratos de obra, compraventa suministro, arrendamiento, consultorías, contratos de prestación de servicios, mandato, leasing, comodato, de publicidad, de asuntos editoriales, etc.”</a:t>
            </a:r>
          </a:p>
        </p:txBody>
      </p:sp>
    </p:spTree>
    <p:extLst>
      <p:ext uri="{BB962C8B-B14F-4D97-AF65-F5344CB8AC3E}">
        <p14:creationId xmlns:p14="http://schemas.microsoft.com/office/powerpoint/2010/main" val="371930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F7FDDA-6AF8-4E8B-AA8A-0AA937336D59}"/>
              </a:ext>
            </a:extLst>
          </p:cNvPr>
          <p:cNvSpPr>
            <a:spLocks noGrp="1"/>
          </p:cNvSpPr>
          <p:nvPr>
            <p:ph type="title"/>
          </p:nvPr>
        </p:nvSpPr>
        <p:spPr>
          <a:xfrm>
            <a:off x="648931" y="629266"/>
            <a:ext cx="4166510" cy="1622321"/>
          </a:xfrm>
        </p:spPr>
        <p:txBody>
          <a:bodyPr>
            <a:normAutofit/>
          </a:bodyPr>
          <a:lstStyle/>
          <a:p>
            <a:pPr algn="ctr">
              <a:lnSpc>
                <a:spcPct val="90000"/>
              </a:lnSpc>
            </a:pPr>
            <a:r>
              <a:rPr lang="es-CO" sz="2600" dirty="0">
                <a:solidFill>
                  <a:srgbClr val="EBEBEB"/>
                </a:solidFill>
              </a:rPr>
              <a:t>SUPERVISIÓN E INTERVENTORÍA</a:t>
            </a:r>
            <a:br>
              <a:rPr lang="es-CO" sz="2600" dirty="0">
                <a:solidFill>
                  <a:srgbClr val="EBEBEB"/>
                </a:solidFill>
              </a:rPr>
            </a:br>
            <a:r>
              <a:rPr lang="es-ES" sz="2600" dirty="0">
                <a:solidFill>
                  <a:srgbClr val="EBEBEB"/>
                </a:solidFill>
              </a:rPr>
              <a:t>Acuerdo 027 de 2018 del Consejo Superior</a:t>
            </a:r>
            <a:endParaRPr lang="es-CO" sz="2600" dirty="0">
              <a:solidFill>
                <a:srgbClr val="EBEBEB"/>
              </a:solidFill>
            </a:endParaRPr>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026" name="Picture 2" descr="Evaluación previa: Supervisión de la programación - Evaluación y Desarrollo">
            <a:extLst>
              <a:ext uri="{FF2B5EF4-FFF2-40B4-BE49-F238E27FC236}">
                <a16:creationId xmlns:a16="http://schemas.microsoft.com/office/drawing/2014/main" id="{F0E1A5E0-A6B6-4B5C-A709-D6A2F7DE2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114001"/>
            <a:ext cx="5449889" cy="4629994"/>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AF7B6CE8-3583-4EAD-B407-A7CD643654F7}"/>
              </a:ext>
            </a:extLst>
          </p:cNvPr>
          <p:cNvSpPr>
            <a:spLocks noGrp="1"/>
          </p:cNvSpPr>
          <p:nvPr>
            <p:ph idx="1"/>
          </p:nvPr>
        </p:nvSpPr>
        <p:spPr>
          <a:xfrm>
            <a:off x="648931" y="2438400"/>
            <a:ext cx="4166509" cy="3785419"/>
          </a:xfrm>
        </p:spPr>
        <p:txBody>
          <a:bodyPr>
            <a:normAutofit/>
          </a:bodyPr>
          <a:lstStyle/>
          <a:p>
            <a:pPr algn="just">
              <a:lnSpc>
                <a:spcPct val="90000"/>
              </a:lnSpc>
            </a:pPr>
            <a:r>
              <a:rPr lang="es-CO" sz="1700" dirty="0">
                <a:solidFill>
                  <a:srgbClr val="EBEBEB"/>
                </a:solidFill>
              </a:rPr>
              <a:t>ARTÍCULO 46. SUPERVISIÓN E INTERVENTORÍA. “Para la debida y </a:t>
            </a:r>
            <a:r>
              <a:rPr lang="es-CO" sz="1700" u="sng" dirty="0">
                <a:solidFill>
                  <a:srgbClr val="EBEBEB"/>
                </a:solidFill>
              </a:rPr>
              <a:t>correcta ejecución del objeto contractual</a:t>
            </a:r>
            <a:r>
              <a:rPr lang="es-CO" sz="1700" dirty="0">
                <a:solidFill>
                  <a:srgbClr val="EBEBEB"/>
                </a:solidFill>
              </a:rPr>
              <a:t>, la Universidad designará o contratará un supervisor y/o interventor según el caso. (…)”</a:t>
            </a:r>
          </a:p>
          <a:p>
            <a:pPr>
              <a:lnSpc>
                <a:spcPct val="90000"/>
              </a:lnSpc>
            </a:pPr>
            <a:endParaRPr lang="es-CO" sz="1700" dirty="0">
              <a:solidFill>
                <a:srgbClr val="EBEBEB"/>
              </a:solidFill>
            </a:endParaRPr>
          </a:p>
          <a:p>
            <a:pPr>
              <a:lnSpc>
                <a:spcPct val="90000"/>
              </a:lnSpc>
            </a:pPr>
            <a:r>
              <a:rPr lang="es-CO" sz="1700" dirty="0">
                <a:solidFill>
                  <a:srgbClr val="EBEBEB"/>
                </a:solidFill>
              </a:rPr>
              <a:t>NOTA: VER MINUTA DE CONTRATO.</a:t>
            </a:r>
          </a:p>
        </p:txBody>
      </p:sp>
    </p:spTree>
    <p:extLst>
      <p:ext uri="{BB962C8B-B14F-4D97-AF65-F5344CB8AC3E}">
        <p14:creationId xmlns:p14="http://schemas.microsoft.com/office/powerpoint/2010/main" val="236896266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0208B-9850-4B11-9295-E1C65B0D8AC8}"/>
              </a:ext>
            </a:extLst>
          </p:cNvPr>
          <p:cNvSpPr>
            <a:spLocks noGrp="1"/>
          </p:cNvSpPr>
          <p:nvPr>
            <p:ph type="title"/>
          </p:nvPr>
        </p:nvSpPr>
        <p:spPr/>
        <p:txBody>
          <a:bodyPr/>
          <a:lstStyle/>
          <a:p>
            <a:pPr algn="ctr"/>
            <a:r>
              <a:rPr lang="es-CO" dirty="0"/>
              <a:t>SUPERVISIÓN</a:t>
            </a:r>
          </a:p>
        </p:txBody>
      </p:sp>
      <p:sp>
        <p:nvSpPr>
          <p:cNvPr id="3" name="Marcador de contenido 2">
            <a:extLst>
              <a:ext uri="{FF2B5EF4-FFF2-40B4-BE49-F238E27FC236}">
                <a16:creationId xmlns:a16="http://schemas.microsoft.com/office/drawing/2014/main" id="{03A2ABB1-0F9C-4F81-AEC1-33EAFE7A8262}"/>
              </a:ext>
            </a:extLst>
          </p:cNvPr>
          <p:cNvSpPr>
            <a:spLocks noGrp="1"/>
          </p:cNvSpPr>
          <p:nvPr>
            <p:ph idx="1"/>
          </p:nvPr>
        </p:nvSpPr>
        <p:spPr/>
        <p:txBody>
          <a:bodyPr/>
          <a:lstStyle/>
          <a:p>
            <a:r>
              <a:rPr lang="es-CO" dirty="0"/>
              <a:t>La Supervisión es ejercida por la Universidad. (Funcionarios)</a:t>
            </a:r>
          </a:p>
          <a:p>
            <a:r>
              <a:rPr lang="es-CO" dirty="0"/>
              <a:t>Seguimiento técnico, administrativo, financiero, contable y jurídico.</a:t>
            </a:r>
          </a:p>
          <a:p>
            <a:r>
              <a:rPr lang="es-CO" dirty="0"/>
              <a:t>No requiere conocimientos especializados</a:t>
            </a:r>
          </a:p>
          <a:p>
            <a:pPr algn="just"/>
            <a:r>
              <a:rPr lang="es-CO" dirty="0"/>
              <a:t>La Universidad puede contratar personal de apoyo a través de CPS.</a:t>
            </a:r>
          </a:p>
        </p:txBody>
      </p:sp>
    </p:spTree>
    <p:extLst>
      <p:ext uri="{BB962C8B-B14F-4D97-AF65-F5344CB8AC3E}">
        <p14:creationId xmlns:p14="http://schemas.microsoft.com/office/powerpoint/2010/main" val="56283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6F5EA4-40E1-4841-90D8-1B9E91FB593D}"/>
              </a:ext>
            </a:extLst>
          </p:cNvPr>
          <p:cNvSpPr>
            <a:spLocks noGrp="1"/>
          </p:cNvSpPr>
          <p:nvPr>
            <p:ph type="title"/>
          </p:nvPr>
        </p:nvSpPr>
        <p:spPr>
          <a:xfrm>
            <a:off x="648930" y="629266"/>
            <a:ext cx="6188190" cy="1622321"/>
          </a:xfrm>
        </p:spPr>
        <p:txBody>
          <a:bodyPr>
            <a:normAutofit/>
          </a:bodyPr>
          <a:lstStyle/>
          <a:p>
            <a:r>
              <a:rPr lang="es-CO">
                <a:solidFill>
                  <a:srgbClr val="EBEBEB"/>
                </a:solidFill>
              </a:rPr>
              <a:t>INTERVENTORÍA</a:t>
            </a:r>
          </a:p>
        </p:txBody>
      </p:sp>
      <p:sp>
        <p:nvSpPr>
          <p:cNvPr id="3" name="Marcador de contenido 2">
            <a:extLst>
              <a:ext uri="{FF2B5EF4-FFF2-40B4-BE49-F238E27FC236}">
                <a16:creationId xmlns:a16="http://schemas.microsoft.com/office/drawing/2014/main" id="{6496DA86-DD0C-45B1-81AB-E4D621C19589}"/>
              </a:ext>
            </a:extLst>
          </p:cNvPr>
          <p:cNvSpPr>
            <a:spLocks noGrp="1"/>
          </p:cNvSpPr>
          <p:nvPr>
            <p:ph idx="1"/>
          </p:nvPr>
        </p:nvSpPr>
        <p:spPr>
          <a:xfrm>
            <a:off x="648930" y="2438400"/>
            <a:ext cx="6188189" cy="3785419"/>
          </a:xfrm>
        </p:spPr>
        <p:txBody>
          <a:bodyPr>
            <a:normAutofit/>
          </a:bodyPr>
          <a:lstStyle/>
          <a:p>
            <a:r>
              <a:rPr lang="es-CO" dirty="0">
                <a:solidFill>
                  <a:srgbClr val="FFFFFF"/>
                </a:solidFill>
              </a:rPr>
              <a:t>Seguimiento administrativo, técnico, financiero, contable y jurídico.</a:t>
            </a:r>
          </a:p>
          <a:p>
            <a:r>
              <a:rPr lang="es-CO" dirty="0">
                <a:solidFill>
                  <a:srgbClr val="FFFFFF"/>
                </a:solidFill>
              </a:rPr>
              <a:t>Persona natural o jurídica externa. (Contratista)</a:t>
            </a:r>
          </a:p>
          <a:p>
            <a:r>
              <a:rPr lang="es-CO" dirty="0">
                <a:solidFill>
                  <a:srgbClr val="FFFFFF"/>
                </a:solidFill>
              </a:rPr>
              <a:t>Conocimiento especializado en la materia</a:t>
            </a:r>
          </a:p>
          <a:p>
            <a:r>
              <a:rPr lang="es-CO" dirty="0">
                <a:solidFill>
                  <a:srgbClr val="FFFFFF"/>
                </a:solidFill>
              </a:rPr>
              <a:t>Complejidad o extensión </a:t>
            </a:r>
          </a:p>
          <a:p>
            <a:endParaRPr lang="es-CO" dirty="0">
              <a:solidFill>
                <a:srgbClr val="FFFFFF"/>
              </a:solidFill>
            </a:endParaRPr>
          </a:p>
          <a:p>
            <a:endParaRPr lang="es-CO" dirty="0">
              <a:solidFill>
                <a:srgbClr val="FFFFFF"/>
              </a:solidFill>
            </a:endParaRPr>
          </a:p>
          <a:p>
            <a:endParaRPr lang="es-CO" dirty="0">
              <a:solidFill>
                <a:srgbClr val="FFFFFF"/>
              </a:solidFill>
            </a:endParaRPr>
          </a:p>
        </p:txBody>
      </p:sp>
      <p:sp>
        <p:nvSpPr>
          <p:cNvPr id="307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4" name="Picture 2" descr="Diferencia entre Interventoría y Supervisión Técnica - URBANISMO PROMOTOR  INMOBILIARIO S.A.S.">
            <a:extLst>
              <a:ext uri="{FF2B5EF4-FFF2-40B4-BE49-F238E27FC236}">
                <a16:creationId xmlns:a16="http://schemas.microsoft.com/office/drawing/2014/main" id="{57DC9CBC-EE41-4BBD-A82E-19506CA64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14" r="15728"/>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80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362</TotalTime>
  <Words>2020</Words>
  <Application>Microsoft Office PowerPoint</Application>
  <PresentationFormat>Panorámica</PresentationFormat>
  <Paragraphs>115</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Century Gothic</vt:lpstr>
      <vt:lpstr>Wingdings 3</vt:lpstr>
      <vt:lpstr>Ion</vt:lpstr>
      <vt:lpstr>Supervisión Contractual</vt:lpstr>
      <vt:lpstr>LEY 30 DE 1992</vt:lpstr>
      <vt:lpstr>ACUERDO 035 DE 2005 DEL CONSEJO SUPERIOR</vt:lpstr>
      <vt:lpstr>Acuerdo 027 de 2018 del Consejo Superior</vt:lpstr>
      <vt:lpstr>Acuerdo 027 de 2018 del Consejo Superior</vt:lpstr>
      <vt:lpstr>Acuerdo 027 de 2018 del Consejo Superior</vt:lpstr>
      <vt:lpstr>SUPERVISIÓN E INTERVENTORÍA Acuerdo 027 de 2018 del Consejo Superior</vt:lpstr>
      <vt:lpstr>SUPERVISIÓN</vt:lpstr>
      <vt:lpstr>INTERVENTORÍA</vt:lpstr>
      <vt:lpstr>Designación de la supervisión</vt:lpstr>
      <vt:lpstr>Presentación de PowerPoint</vt:lpstr>
      <vt:lpstr>Presentación de PowerPoint</vt:lpstr>
      <vt:lpstr>OBLIGACIONES DEL SUPERVISOR (Artículo 47. Estatuto de Contratación)</vt:lpstr>
      <vt:lpstr>OBLIGACIONES GENERALES  Obligaciones de vigilancia y control respecto del cumplimiento contractual</vt:lpstr>
      <vt:lpstr>Obligaciones respecto al seguimiento técnico  </vt:lpstr>
      <vt:lpstr>Obligaciones para el seguimiento administrativo</vt:lpstr>
      <vt:lpstr>Obligaciones para el seguimiento jurídico</vt:lpstr>
      <vt:lpstr>Obligaciones para el seguimiento financiero y contable</vt:lpstr>
      <vt:lpstr>OBLIGACIONES PREVISTAS EN EL ESTAUTO DE PRESUPUESTO DE LA UNIVERSIDAD Acuerdo 044 de 2015 del Consejo Superior</vt:lpstr>
      <vt:lpstr>Responsabilidad de los supervisores </vt:lpstr>
      <vt:lpstr>Presentación de PowerPoint</vt:lpstr>
      <vt:lpstr>Presentación de PowerPoint</vt:lpstr>
      <vt:lpstr>Prohibiciones para los supervisores </vt:lpstr>
      <vt:lpstr>Prohibiciones para los supervisores </vt:lpstr>
      <vt:lpstr>Presentación de PowerPoint</vt:lpstr>
      <vt:lpstr>Referencias bibliográficas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SOFIA GARZON MUÑOZ</dc:creator>
  <cp:lastModifiedBy>DANIELA SOFIA GARZON MUÑOZ</cp:lastModifiedBy>
  <cp:revision>9</cp:revision>
  <dcterms:created xsi:type="dcterms:W3CDTF">2021-09-16T22:35:07Z</dcterms:created>
  <dcterms:modified xsi:type="dcterms:W3CDTF">2021-09-17T14:37:29Z</dcterms:modified>
</cp:coreProperties>
</file>